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615" r:id="rId3"/>
    <p:sldId id="673" r:id="rId4"/>
    <p:sldId id="776" r:id="rId5"/>
    <p:sldId id="709" r:id="rId6"/>
    <p:sldId id="769" r:id="rId7"/>
    <p:sldId id="793" r:id="rId8"/>
    <p:sldId id="770" r:id="rId9"/>
    <p:sldId id="718" r:id="rId10"/>
    <p:sldId id="772" r:id="rId11"/>
    <p:sldId id="723" r:id="rId12"/>
    <p:sldId id="773" r:id="rId13"/>
    <p:sldId id="774" r:id="rId14"/>
    <p:sldId id="729" r:id="rId15"/>
    <p:sldId id="794" r:id="rId16"/>
    <p:sldId id="777" r:id="rId17"/>
    <p:sldId id="778" r:id="rId18"/>
    <p:sldId id="740" r:id="rId19"/>
    <p:sldId id="738" r:id="rId20"/>
    <p:sldId id="789" r:id="rId21"/>
    <p:sldId id="790" r:id="rId22"/>
    <p:sldId id="780" r:id="rId23"/>
    <p:sldId id="783" r:id="rId24"/>
    <p:sldId id="749" r:id="rId25"/>
    <p:sldId id="786" r:id="rId26"/>
    <p:sldId id="795" r:id="rId27"/>
    <p:sldId id="760" r:id="rId28"/>
    <p:sldId id="761" r:id="rId29"/>
    <p:sldId id="788" r:id="rId30"/>
    <p:sldId id="732" r:id="rId31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Heavy" panose="020B09030201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Heavy" panose="020B09030201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Heavy" panose="020B09030201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Heavy" panose="020B09030201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Heavy" panose="020B09030201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anklin Gothic Heavy" panose="020B09030201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anklin Gothic Heavy" panose="020B09030201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anklin Gothic Heavy" panose="020B09030201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anklin Gothic Heavy" panose="020B09030201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e Rogers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CC"/>
    <a:srgbClr val="FF9999"/>
    <a:srgbClr val="A50021"/>
    <a:srgbClr val="CCECFF"/>
    <a:srgbClr val="FFFF00"/>
    <a:srgbClr val="FFD653"/>
    <a:srgbClr val="DCA928"/>
    <a:srgbClr val="E3BA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92173" autoAdjust="0"/>
  </p:normalViewPr>
  <p:slideViewPr>
    <p:cSldViewPr snapToGrid="0">
      <p:cViewPr varScale="1">
        <p:scale>
          <a:sx n="78" d="100"/>
          <a:sy n="78" d="100"/>
        </p:scale>
        <p:origin x="1685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43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CB1BA87F-B7CF-4F59-AA02-3F70A1C62B02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683" tIns="46842" rIns="93683" bIns="46842" numCol="1" anchor="t" anchorCtr="0" compatLnSpc="1">
            <a:prstTxWarp prst="textNoShape">
              <a:avLst/>
            </a:prstTxWarp>
          </a:bodyPr>
          <a:lstStyle>
            <a:lvl1pPr defTabSz="93662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1A45789-8343-4874-A8CE-34E275E551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 bwMode="auto">
          <a:xfrm>
            <a:off x="4144963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683" tIns="46842" rIns="93683" bIns="46842" numCol="1" anchor="t" anchorCtr="0" compatLnSpc="1">
            <a:prstTxWarp prst="textNoShape">
              <a:avLst/>
            </a:prstTxWarp>
          </a:bodyPr>
          <a:lstStyle>
            <a:lvl1pPr algn="r" defTabSz="93662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B1A46018-6625-4E65-98D0-CD04CE902938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16B27B2-6787-4676-A376-E2B2E3587A7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 bwMode="auto">
          <a:xfrm>
            <a:off x="0" y="9120188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683" tIns="46842" rIns="93683" bIns="46842" numCol="1" anchor="b" anchorCtr="0" compatLnSpc="1">
            <a:prstTxWarp prst="textNoShape">
              <a:avLst/>
            </a:prstTxWarp>
          </a:bodyPr>
          <a:lstStyle>
            <a:lvl1pPr defTabSz="93662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3A08A97-29EA-4DBE-8EC6-786F88E084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 bwMode="auto">
          <a:xfrm>
            <a:off x="4144963" y="9120188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683" tIns="46842" rIns="93683" bIns="46842" numCol="1" anchor="b" anchorCtr="0" compatLnSpc="1">
            <a:prstTxWarp prst="textNoShape">
              <a:avLst/>
            </a:prstTxWarp>
          </a:bodyPr>
          <a:lstStyle>
            <a:lvl1pPr algn="r" defTabSz="936625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07365D8-A9C5-491E-A387-D787A9F5A4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49717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3E67DF6D-117B-4BC8-8FE5-2ADB376B61EF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 defTabSz="93662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70425A2-BF3C-4D29-8A14-2494BA87DEAB}"/>
              </a:ext>
            </a:extLst>
          </p:cNvPr>
          <p:cNvSpPr>
            <a:spLocks noGrp="1"/>
          </p:cNvSpPr>
          <p:nvPr>
            <p:ph type="dt" idx="1"/>
          </p:nvPr>
        </p:nvSpPr>
        <p:spPr bwMode="auto">
          <a:xfrm>
            <a:off x="4141788" y="0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 algn="r" defTabSz="93662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586335D9-BA5A-4096-AD71-897587C3DFEC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36776152-6F5C-4673-A287-9B14A09F84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231" tIns="44615" rIns="89231" bIns="44615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E4A6ED2F-8FA3-4D4E-AF02-016EE1E87C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72ACFBD-5401-46C2-AAE0-547D66B6D50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6" tIns="45713" rIns="91426" bIns="45713" numCol="1" anchor="b" anchorCtr="0" compatLnSpc="1">
            <a:prstTxWarp prst="textNoShape">
              <a:avLst/>
            </a:prstTxWarp>
          </a:bodyPr>
          <a:lstStyle>
            <a:lvl1pPr defTabSz="93662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607436-81B9-46F6-8814-6A95313EC9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4141788" y="9120188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6" tIns="45713" rIns="91426" bIns="45713" numCol="1" anchor="b" anchorCtr="0" compatLnSpc="1">
            <a:prstTxWarp prst="textNoShape">
              <a:avLst/>
            </a:prstTxWarp>
          </a:bodyPr>
          <a:lstStyle>
            <a:lvl1pPr algn="r" defTabSz="936625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3075F8F-3D24-47A0-8978-1A2B7FCE3B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31350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xmlns="" id="{E76F1E58-FEE4-46D2-87E4-EB136EB679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xmlns="" id="{C45C6607-515D-4C47-A55E-3F4FB210F0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xmlns="" id="{5A3216AD-876B-446A-A0D7-738E2F70CC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6625">
              <a:defRPr>
                <a:solidFill>
                  <a:schemeClr val="tx1"/>
                </a:solidFill>
                <a:latin typeface="Franklin Gothic Heavy" panose="020B0903020102020204" pitchFamily="34" charset="0"/>
              </a:defRPr>
            </a:lvl1pPr>
            <a:lvl2pPr marL="742950" indent="-285750" defTabSz="936625">
              <a:defRPr>
                <a:solidFill>
                  <a:schemeClr val="tx1"/>
                </a:solidFill>
                <a:latin typeface="Franklin Gothic Heavy" panose="020B0903020102020204" pitchFamily="34" charset="0"/>
              </a:defRPr>
            </a:lvl2pPr>
            <a:lvl3pPr marL="1143000" indent="-228600" defTabSz="936625">
              <a:defRPr>
                <a:solidFill>
                  <a:schemeClr val="tx1"/>
                </a:solidFill>
                <a:latin typeface="Franklin Gothic Heavy" panose="020B0903020102020204" pitchFamily="34" charset="0"/>
              </a:defRPr>
            </a:lvl3pPr>
            <a:lvl4pPr marL="1600200" indent="-228600" defTabSz="936625">
              <a:defRPr>
                <a:solidFill>
                  <a:schemeClr val="tx1"/>
                </a:solidFill>
                <a:latin typeface="Franklin Gothic Heavy" panose="020B0903020102020204" pitchFamily="34" charset="0"/>
              </a:defRPr>
            </a:lvl4pPr>
            <a:lvl5pPr marL="2057400" indent="-228600" defTabSz="936625">
              <a:defRPr>
                <a:solidFill>
                  <a:schemeClr val="tx1"/>
                </a:solidFill>
                <a:latin typeface="Franklin Gothic Heavy" panose="020B0903020102020204" pitchFamily="34" charset="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Heavy" panose="020B0903020102020204" pitchFamily="34" charset="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Heavy" panose="020B0903020102020204" pitchFamily="34" charset="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Heavy" panose="020B0903020102020204" pitchFamily="34" charset="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Heavy" panose="020B0903020102020204" pitchFamily="34" charset="0"/>
              </a:defRPr>
            </a:lvl9pPr>
          </a:lstStyle>
          <a:p>
            <a:fld id="{19CC1D41-035E-46AE-A5D3-76066DFF5179}" type="slidenum">
              <a:rPr lang="en-US" altLang="en-US" smtClean="0">
                <a:latin typeface="Arial" panose="020B0604020202020204" pitchFamily="34" charset="0"/>
              </a:rPr>
              <a:pPr/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501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xmlns="" id="{4EAA57AB-1919-48EF-B93A-F9C9559804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xmlns="" id="{32C2D17B-D782-472A-BE2C-E5FED8CAC5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xmlns="" id="{0AF6C3E6-82AF-490F-8A50-668B820B0975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8918575"/>
            <a:ext cx="30797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22" tIns="44561" rIns="89122" bIns="44561" anchor="b"/>
          <a:lstStyle>
            <a:lvl1pPr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CD71EA5-C64F-4696-926F-4F23096D2359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145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xmlns="" id="{4BE0BED0-EC08-47B5-AB93-6C00A50AEE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xmlns="" id="{D033C283-DB95-4D4E-99CF-9F297D4D0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xmlns="" id="{C17F3E00-EDA6-4568-8EB4-6D278F73FD00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8918575"/>
            <a:ext cx="30797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22" tIns="44561" rIns="89122" bIns="44561" anchor="b"/>
          <a:lstStyle>
            <a:lvl1pPr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6016373-1FAA-4742-8E76-CF6135B4B224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3420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xmlns="" id="{CA24F16D-E8BC-4E75-BCF3-F788DC5EFE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xmlns="" id="{6E4269C7-38DB-4B72-ADEE-AA0501A49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xmlns="" id="{252E203A-E2CE-401B-9F10-8C788AE30042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8918575"/>
            <a:ext cx="30797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22" tIns="44561" rIns="89122" bIns="44561" anchor="b"/>
          <a:lstStyle>
            <a:lvl1pPr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6808F73-4C7C-42C3-9387-BE898841C683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380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xmlns="" id="{51CB3D54-7B02-48F4-8932-1B7F9D7776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xmlns="" id="{C1453559-808C-410B-BF4B-963D21FE0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xmlns="" id="{6F6F3025-B044-4BB5-A6D6-17D7B2A19D09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8918575"/>
            <a:ext cx="30797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22" tIns="44561" rIns="89122" bIns="44561" anchor="b"/>
          <a:lstStyle>
            <a:lvl1pPr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84C3AB-3E4D-40F3-BB67-4CF38E51B80D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7161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xmlns="" id="{E5D97287-BAD7-4945-9D50-CC768B92DD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xmlns="" id="{EE52FDAD-8665-4408-A06D-1697A11D0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xmlns="" id="{01BE1EBB-3824-4E8A-BB8E-9EB189536BBB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8918575"/>
            <a:ext cx="30797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22" tIns="44561" rIns="89122" bIns="44561" anchor="b"/>
          <a:lstStyle>
            <a:lvl1pPr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7700E3C-3D22-461F-BFA9-799D4F9AC9D9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750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xmlns="" id="{4BE0BED0-EC08-47B5-AB93-6C00A50AEE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xmlns="" id="{D033C283-DB95-4D4E-99CF-9F297D4D0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xmlns="" id="{C17F3E00-EDA6-4568-8EB4-6D278F73FD00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8918575"/>
            <a:ext cx="30797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22" tIns="44561" rIns="89122" bIns="44561" anchor="b"/>
          <a:lstStyle>
            <a:lvl1pPr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6016373-1FAA-4742-8E76-CF6135B4B224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365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xmlns="" id="{CC820306-BA59-4A7F-A2A7-4E9C481242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xmlns="" id="{F110D85B-5217-4B47-9FF6-C981CA112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endParaRPr lang="en-US" altLang="en-US"/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xmlns="" id="{F13AFADC-A893-4CF1-9B71-7A2E157330FA}"/>
              </a:ext>
            </a:extLst>
          </p:cNvPr>
          <p:cNvSpPr txBox="1">
            <a:spLocks noGrp="1"/>
          </p:cNvSpPr>
          <p:nvPr/>
        </p:nvSpPr>
        <p:spPr bwMode="auto">
          <a:xfrm>
            <a:off x="4141788" y="9120188"/>
            <a:ext cx="31718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B9A5AD1-ED74-4DA6-833C-97FF012F5DAC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359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xmlns="" id="{9D46C0B5-BA2E-4D9C-8449-7DD3231C983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xmlns="" id="{9B73216B-2332-4A1F-9E8E-791163910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endParaRPr lang="en-US" altLang="en-US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xmlns="" id="{0C9F459B-8C05-4AD4-99CD-04A0F8D06D57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8918575"/>
            <a:ext cx="30797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22" tIns="44561" rIns="89122" bIns="44561" anchor="b"/>
          <a:lstStyle>
            <a:lvl1pPr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DA90927-2AE5-4D6B-A1AA-BDA87C8D52E3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8128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xmlns="" id="{9FB6214E-53EC-4921-9510-42D784D509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xmlns="" id="{7DC12C13-B066-43DD-8D50-A97473734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endParaRPr lang="en-US" altLang="en-US"/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xmlns="" id="{E6655717-FD99-43F9-870F-B8C52DE22FF9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8918575"/>
            <a:ext cx="30797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22" tIns="44561" rIns="89122" bIns="44561" anchor="b"/>
          <a:lstStyle>
            <a:lvl1pPr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CC443B0-B29E-4AC9-9AAA-1B0B467E29AD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2934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xmlns="" id="{BC625D55-C21A-434F-AACE-9C18233463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xmlns="" id="{8595CE2C-3A51-4B42-8D07-AEA6C1BD0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28650" lvl="1" indent="-171450">
              <a:buFontTx/>
              <a:buChar char="•"/>
            </a:pPr>
            <a:endParaRPr lang="en-US" altLang="en-US"/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xmlns="" id="{940A4233-6EA1-418D-908C-F10AF233D439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8918575"/>
            <a:ext cx="30797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22" tIns="44561" rIns="89122" bIns="44561" anchor="b"/>
          <a:lstStyle>
            <a:lvl1pPr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066596E-EE84-41E5-A383-4FF753B0C2F3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150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xmlns="" id="{51AA8367-95E8-442A-95BA-B6B22790A72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xmlns="" id="{54C98686-F5A4-417D-A2A9-0A89B175D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xmlns="" id="{B08C62EF-0F90-4177-9620-B3C619FA0E31}"/>
              </a:ext>
            </a:extLst>
          </p:cNvPr>
          <p:cNvSpPr txBox="1">
            <a:spLocks noGrp="1"/>
          </p:cNvSpPr>
          <p:nvPr/>
        </p:nvSpPr>
        <p:spPr bwMode="auto">
          <a:xfrm>
            <a:off x="4141788" y="9120188"/>
            <a:ext cx="31718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05BE031-19DA-45CF-97BF-AF56558ACF00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3331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xmlns="" id="{A8EAE6D6-7C21-45CE-B323-8719B944CB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xmlns="" id="{29F7F1F9-910A-4088-8D64-272FFAC55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endParaRPr lang="en-US" altLang="en-US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xmlns="" id="{DBB15ADD-1C33-4945-B367-A91B698D120B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8918575"/>
            <a:ext cx="30797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22" tIns="44561" rIns="89122" bIns="44561" anchor="b"/>
          <a:lstStyle>
            <a:lvl1pPr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5ADA992-5EED-4309-BE56-BE07FCA6BA35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5861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:a16="http://schemas.microsoft.com/office/drawing/2014/main" xmlns="" id="{42574D78-4A0E-4E49-95B5-DCF6A95B248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>
            <a:extLst>
              <a:ext uri="{FF2B5EF4-FFF2-40B4-BE49-F238E27FC236}">
                <a16:creationId xmlns:a16="http://schemas.microsoft.com/office/drawing/2014/main" xmlns="" id="{DA0A635D-248C-47CF-A3AE-4231A1C51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 altLang="en-US" dirty="0"/>
              <a:t>Warehouse in some areas close to the use?</a:t>
            </a:r>
          </a:p>
          <a:p>
            <a:pPr marL="171450" indent="-171450">
              <a:buFontTx/>
              <a:buChar char="•"/>
            </a:pPr>
            <a:r>
              <a:rPr lang="en-US" altLang="en-US" dirty="0"/>
              <a:t>Light </a:t>
            </a:r>
            <a:r>
              <a:rPr lang="en-US" altLang="en-US" dirty="0" err="1"/>
              <a:t>manuf</a:t>
            </a:r>
            <a:r>
              <a:rPr lang="en-US" altLang="en-US" dirty="0"/>
              <a:t> w/ retail – how much?</a:t>
            </a:r>
          </a:p>
        </p:txBody>
      </p:sp>
      <p:sp>
        <p:nvSpPr>
          <p:cNvPr id="58372" name="Slide Number Placeholder 3">
            <a:extLst>
              <a:ext uri="{FF2B5EF4-FFF2-40B4-BE49-F238E27FC236}">
                <a16:creationId xmlns:a16="http://schemas.microsoft.com/office/drawing/2014/main" xmlns="" id="{F4D3BBEC-DCF2-42DC-A1C2-821097312C8D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8918575"/>
            <a:ext cx="30797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22" tIns="44561" rIns="89122" bIns="44561" anchor="b"/>
          <a:lstStyle>
            <a:lvl1pPr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C44BBB1-29F4-487A-A962-B9EE857104E5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8562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xmlns="" id="{77488202-6F0D-4377-B181-AFFA44DAE80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xmlns="" id="{E6B60DA3-75AA-4A0C-A515-265C60AF6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28650" lvl="1" indent="-171450">
              <a:buFontTx/>
              <a:buChar char="•"/>
            </a:pPr>
            <a:endParaRPr lang="en-US" altLang="en-US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xmlns="" id="{35A60929-639A-4E83-B3C9-A2F425AB9C98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8918575"/>
            <a:ext cx="30797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22" tIns="44561" rIns="89122" bIns="44561" anchor="b"/>
          <a:lstStyle>
            <a:lvl1pPr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103BA8D-3DDC-4FF4-A377-70484974B8EA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9327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>
            <a:extLst>
              <a:ext uri="{FF2B5EF4-FFF2-40B4-BE49-F238E27FC236}">
                <a16:creationId xmlns:a16="http://schemas.microsoft.com/office/drawing/2014/main" xmlns="" id="{644A46F0-B7FE-48CE-A26B-8998D11942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>
            <a:extLst>
              <a:ext uri="{FF2B5EF4-FFF2-40B4-BE49-F238E27FC236}">
                <a16:creationId xmlns:a16="http://schemas.microsoft.com/office/drawing/2014/main" xmlns="" id="{DF2CF93B-51A6-40A8-AFA5-099A023BD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endParaRPr lang="en-US" altLang="en-US"/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xmlns="" id="{AF8AAF40-A5B6-4833-AD04-7A6FE7A98664}"/>
              </a:ext>
            </a:extLst>
          </p:cNvPr>
          <p:cNvSpPr txBox="1">
            <a:spLocks noGrp="1"/>
          </p:cNvSpPr>
          <p:nvPr/>
        </p:nvSpPr>
        <p:spPr bwMode="auto">
          <a:xfrm>
            <a:off x="4141788" y="9120188"/>
            <a:ext cx="31718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E610754-CD04-4F5E-AC28-59EBE187D543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6382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xmlns="" id="{866A1BD5-1C7F-40E7-9842-BA40DFFB36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xmlns="" id="{E97BC7AB-5560-4C61-9F85-F01915575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28650" lvl="1" indent="-171450">
              <a:buFontTx/>
              <a:buChar char="•"/>
            </a:pPr>
            <a:endParaRPr lang="en-US" altLang="en-US"/>
          </a:p>
        </p:txBody>
      </p:sp>
      <p:sp>
        <p:nvSpPr>
          <p:cNvPr id="66564" name="Slide Number Placeholder 3">
            <a:extLst>
              <a:ext uri="{FF2B5EF4-FFF2-40B4-BE49-F238E27FC236}">
                <a16:creationId xmlns:a16="http://schemas.microsoft.com/office/drawing/2014/main" xmlns="" id="{DD708E91-1E3E-4C60-B4EC-47246B4F1182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8918575"/>
            <a:ext cx="30797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22" tIns="44561" rIns="89122" bIns="44561" anchor="b"/>
          <a:lstStyle>
            <a:lvl1pPr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E6B8FB7-4C0F-4C3E-9030-791A6E0D5CE1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0343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>
            <a:extLst>
              <a:ext uri="{FF2B5EF4-FFF2-40B4-BE49-F238E27FC236}">
                <a16:creationId xmlns:a16="http://schemas.microsoft.com/office/drawing/2014/main" xmlns="" id="{9D62B647-36C9-4D94-8F35-043A0A852A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>
            <a:extLst>
              <a:ext uri="{FF2B5EF4-FFF2-40B4-BE49-F238E27FC236}">
                <a16:creationId xmlns:a16="http://schemas.microsoft.com/office/drawing/2014/main" xmlns="" id="{9C62746C-FFB7-47C2-A14D-53EAD0A7C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28650" lvl="1" indent="-171450">
              <a:buFontTx/>
              <a:buChar char="•"/>
            </a:pPr>
            <a:endParaRPr lang="en-US" altLang="en-US"/>
          </a:p>
        </p:txBody>
      </p:sp>
      <p:sp>
        <p:nvSpPr>
          <p:cNvPr id="70660" name="Slide Number Placeholder 3">
            <a:extLst>
              <a:ext uri="{FF2B5EF4-FFF2-40B4-BE49-F238E27FC236}">
                <a16:creationId xmlns:a16="http://schemas.microsoft.com/office/drawing/2014/main" xmlns="" id="{FA589B7F-9768-492F-B06F-21B161455252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8918575"/>
            <a:ext cx="30797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22" tIns="44561" rIns="89122" bIns="44561" anchor="b"/>
          <a:lstStyle>
            <a:lvl1pPr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1AFA0E6-1647-4BA7-895B-EB602B1FD2C5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2127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>
            <a:extLst>
              <a:ext uri="{FF2B5EF4-FFF2-40B4-BE49-F238E27FC236}">
                <a16:creationId xmlns:a16="http://schemas.microsoft.com/office/drawing/2014/main" xmlns="" id="{9D62B647-36C9-4D94-8F35-043A0A852A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>
            <a:extLst>
              <a:ext uri="{FF2B5EF4-FFF2-40B4-BE49-F238E27FC236}">
                <a16:creationId xmlns:a16="http://schemas.microsoft.com/office/drawing/2014/main" xmlns="" id="{9C62746C-FFB7-47C2-A14D-53EAD0A7C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28650" lvl="1" indent="-171450">
              <a:buFontTx/>
              <a:buChar char="•"/>
            </a:pPr>
            <a:endParaRPr lang="en-US" altLang="en-US"/>
          </a:p>
        </p:txBody>
      </p:sp>
      <p:sp>
        <p:nvSpPr>
          <p:cNvPr id="70660" name="Slide Number Placeholder 3">
            <a:extLst>
              <a:ext uri="{FF2B5EF4-FFF2-40B4-BE49-F238E27FC236}">
                <a16:creationId xmlns:a16="http://schemas.microsoft.com/office/drawing/2014/main" xmlns="" id="{FA589B7F-9768-492F-B06F-21B161455252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8918575"/>
            <a:ext cx="30797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22" tIns="44561" rIns="89122" bIns="44561" anchor="b"/>
          <a:lstStyle>
            <a:lvl1pPr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1AFA0E6-1647-4BA7-895B-EB602B1FD2C5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7053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>
            <a:extLst>
              <a:ext uri="{FF2B5EF4-FFF2-40B4-BE49-F238E27FC236}">
                <a16:creationId xmlns:a16="http://schemas.microsoft.com/office/drawing/2014/main" xmlns="" id="{FE2EC0C9-487E-4D52-A46E-B58E9CDDD3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>
            <a:extLst>
              <a:ext uri="{FF2B5EF4-FFF2-40B4-BE49-F238E27FC236}">
                <a16:creationId xmlns:a16="http://schemas.microsoft.com/office/drawing/2014/main" xmlns="" id="{B9663576-B06F-46CF-960D-FF9864A11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endParaRPr lang="en-US" altLang="en-US"/>
          </a:p>
        </p:txBody>
      </p:sp>
      <p:sp>
        <p:nvSpPr>
          <p:cNvPr id="74756" name="Slide Number Placeholder 3">
            <a:extLst>
              <a:ext uri="{FF2B5EF4-FFF2-40B4-BE49-F238E27FC236}">
                <a16:creationId xmlns:a16="http://schemas.microsoft.com/office/drawing/2014/main" xmlns="" id="{D9732336-06A1-4FC3-88EA-6C4E38EC298F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8918575"/>
            <a:ext cx="30797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22" tIns="44561" rIns="89122" bIns="44561" anchor="b"/>
          <a:lstStyle>
            <a:lvl1pPr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2FE5B12-4148-4F27-B76E-48BD18F21178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9681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xmlns="" id="{4C261C19-9854-4ED8-B15A-891EEF59AA3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xmlns="" id="{E8624562-5B4E-4AD2-B98A-106CA00A6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endParaRPr lang="en-US" altLang="en-US"/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xmlns="" id="{1CD7D229-6195-45C1-88D8-4118F3E39484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8918575"/>
            <a:ext cx="30797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22" tIns="44561" rIns="89122" bIns="44561" anchor="b"/>
          <a:lstStyle>
            <a:lvl1pPr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E016BFA-2907-40B0-A2EE-0DB4D891F6B4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142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>
            <a:extLst>
              <a:ext uri="{FF2B5EF4-FFF2-40B4-BE49-F238E27FC236}">
                <a16:creationId xmlns:a16="http://schemas.microsoft.com/office/drawing/2014/main" xmlns="" id="{70774BCF-6725-4E72-A623-0C6259AF96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>
            <a:extLst>
              <a:ext uri="{FF2B5EF4-FFF2-40B4-BE49-F238E27FC236}">
                <a16:creationId xmlns:a16="http://schemas.microsoft.com/office/drawing/2014/main" xmlns="" id="{805DAEEA-50DD-4412-A7B1-A4A3E784F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28650" lvl="1" indent="-171450">
              <a:buFontTx/>
              <a:buChar char="•"/>
            </a:pPr>
            <a:endParaRPr lang="en-US" altLang="en-US"/>
          </a:p>
        </p:txBody>
      </p:sp>
      <p:sp>
        <p:nvSpPr>
          <p:cNvPr id="78852" name="Slide Number Placeholder 3">
            <a:extLst>
              <a:ext uri="{FF2B5EF4-FFF2-40B4-BE49-F238E27FC236}">
                <a16:creationId xmlns:a16="http://schemas.microsoft.com/office/drawing/2014/main" xmlns="" id="{C34D3B37-4E2B-4CF0-BC5F-71E3D596D9B7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8918575"/>
            <a:ext cx="30797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22" tIns="44561" rIns="89122" bIns="44561" anchor="b"/>
          <a:lstStyle>
            <a:lvl1pPr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B4FFF46-4C5C-4CA1-BF15-DE6F4CBAFBCE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700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xmlns="" id="{6F2C0057-D411-4956-BB5B-706878818A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xmlns="" id="{69C1B2C1-D3FA-4B05-A9C4-7C8184402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endParaRPr lang="en-US" altLang="en-US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xmlns="" id="{336A13FD-8DFB-4343-94CE-FF4A69914008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8918575"/>
            <a:ext cx="30797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22" tIns="44561" rIns="89122" bIns="44561" anchor="b"/>
          <a:lstStyle>
            <a:lvl1pPr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9091826-6FDF-4F1B-916A-08B7D648DF35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0411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>
            <a:extLst>
              <a:ext uri="{FF2B5EF4-FFF2-40B4-BE49-F238E27FC236}">
                <a16:creationId xmlns:a16="http://schemas.microsoft.com/office/drawing/2014/main" xmlns="" id="{C81A3130-251A-4BA1-B112-1E32BA2BC1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>
            <a:extLst>
              <a:ext uri="{FF2B5EF4-FFF2-40B4-BE49-F238E27FC236}">
                <a16:creationId xmlns:a16="http://schemas.microsoft.com/office/drawing/2014/main" xmlns="" id="{B7A49C01-31BD-4D5F-AAE0-51AD823B4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endParaRPr lang="en-US" altLang="en-US"/>
          </a:p>
        </p:txBody>
      </p:sp>
      <p:sp>
        <p:nvSpPr>
          <p:cNvPr id="80900" name="Slide Number Placeholder 3">
            <a:extLst>
              <a:ext uri="{FF2B5EF4-FFF2-40B4-BE49-F238E27FC236}">
                <a16:creationId xmlns:a16="http://schemas.microsoft.com/office/drawing/2014/main" xmlns="" id="{8BF33392-5A96-4F0E-A083-F66BB227DDA5}"/>
              </a:ext>
            </a:extLst>
          </p:cNvPr>
          <p:cNvSpPr txBox="1">
            <a:spLocks noGrp="1"/>
          </p:cNvSpPr>
          <p:nvPr/>
        </p:nvSpPr>
        <p:spPr bwMode="auto">
          <a:xfrm>
            <a:off x="4141788" y="9120188"/>
            <a:ext cx="31718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AEC00A1-2BF5-4588-B549-FBD670C09DE2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351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xmlns="" id="{5A5BB2BD-75D5-4B50-8764-803B4DC90A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xmlns="" id="{56394A98-A6F0-4CE3-8AE2-7BA6BD774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endParaRPr lang="en-US" altLang="en-US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xmlns="" id="{587D12D2-E224-4DA8-BC3F-C620B4308DAC}"/>
              </a:ext>
            </a:extLst>
          </p:cNvPr>
          <p:cNvSpPr txBox="1">
            <a:spLocks noGrp="1"/>
          </p:cNvSpPr>
          <p:nvPr/>
        </p:nvSpPr>
        <p:spPr bwMode="auto">
          <a:xfrm>
            <a:off x="4141788" y="9120188"/>
            <a:ext cx="31718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2FA0FF9-7E07-4336-A208-026347F70E13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340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xmlns="" id="{65640686-2D64-43A9-BEBE-467D733F23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xmlns="" id="{F1B7D50C-B950-497B-A3E0-0F60A224E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xmlns="" id="{8FC3D467-5D97-4608-8468-E8B7146F3060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8918575"/>
            <a:ext cx="30797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22" tIns="44561" rIns="89122" bIns="44561" anchor="b"/>
          <a:lstStyle>
            <a:lvl1pPr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0E6925F-F8FC-43D1-81A9-6DDA1076D5B8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277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xmlns="" id="{069510D7-6C6A-4FC5-8076-4F0A4DDF50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xmlns="" id="{D79D2115-AC51-4B99-84F3-941A54E7B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xmlns="" id="{35DD8E07-2C3B-41FE-8CC9-BCAF3FAA69E6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8918575"/>
            <a:ext cx="30797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22" tIns="44561" rIns="89122" bIns="44561" anchor="b"/>
          <a:lstStyle>
            <a:lvl1pPr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FF876F8-822A-40D2-9415-0F6C496FB2CE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650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xmlns="" id="{069510D7-6C6A-4FC5-8076-4F0A4DDF50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xmlns="" id="{D79D2115-AC51-4B99-84F3-941A54E7B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xmlns="" id="{35DD8E07-2C3B-41FE-8CC9-BCAF3FAA69E6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8918575"/>
            <a:ext cx="30797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22" tIns="44561" rIns="89122" bIns="44561" anchor="b"/>
          <a:lstStyle>
            <a:lvl1pPr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FF876F8-822A-40D2-9415-0F6C496FB2CE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078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xmlns="" id="{6DAC8CFB-9A3C-4DA0-9AEA-EFDA7147041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xmlns="" id="{53DCCC3F-736F-4EFF-8505-18569E81F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xmlns="" id="{DD152EB2-E42E-4A0A-82C0-59F3FAA3952C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8918575"/>
            <a:ext cx="30797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22" tIns="44561" rIns="89122" bIns="44561" anchor="b"/>
          <a:lstStyle>
            <a:lvl1pPr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62E6B11-123B-44D1-89D0-05367858FB42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460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xmlns="" id="{C3B2815E-927E-4FD6-8F61-38AE11CD7C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xmlns="" id="{911B8B47-8249-45A0-BCF8-5F9ED16AC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xmlns="" id="{69DAA347-3759-4E91-B6F9-C4E1EA332324}"/>
              </a:ext>
            </a:extLst>
          </p:cNvPr>
          <p:cNvSpPr txBox="1">
            <a:spLocks noGrp="1"/>
          </p:cNvSpPr>
          <p:nvPr/>
        </p:nvSpPr>
        <p:spPr bwMode="auto">
          <a:xfrm>
            <a:off x="4021138" y="8918575"/>
            <a:ext cx="30797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22" tIns="44561" rIns="89122" bIns="44561" anchor="b"/>
          <a:lstStyle>
            <a:lvl1pPr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53FCF2F-F177-4F60-A672-9FF5055DD411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455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6226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6034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8300" y="274638"/>
            <a:ext cx="2147888" cy="53927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3050" y="274638"/>
            <a:ext cx="6292850" cy="53927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8544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8214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5861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050" y="11414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64050" y="11414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0618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288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9488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267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3989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6992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1">
            <a:extLst>
              <a:ext uri="{FF2B5EF4-FFF2-40B4-BE49-F238E27FC236}">
                <a16:creationId xmlns:a16="http://schemas.microsoft.com/office/drawing/2014/main" xmlns="" id="{BF8CF4D8-DB63-45AB-A281-5265207E2E4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ECD18B"/>
              </a:gs>
              <a:gs pos="100000">
                <a:srgbClr val="5E9EBD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Franklin Gothic Heavy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Heavy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Heavy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Heavy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Heavy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Heavy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Heavy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Heavy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Heavy" pitchFamily="34" charset="0"/>
              </a:defRPr>
            </a:lvl9pPr>
          </a:lstStyle>
          <a:p>
            <a:pPr eaLnBrk="1" hangingPunct="1">
              <a:defRPr/>
            </a:pPr>
            <a:endParaRPr lang="en-US" altLang="en-US" sz="2400">
              <a:latin typeface="Arial" charset="0"/>
            </a:endParaRP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C8BD3D81-A897-426E-A27F-792AA9AA06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377950" y="1498600"/>
            <a:ext cx="7548563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1028" name="Rectangle 25">
            <a:extLst>
              <a:ext uri="{FF2B5EF4-FFF2-40B4-BE49-F238E27FC236}">
                <a16:creationId xmlns:a16="http://schemas.microsoft.com/office/drawing/2014/main" xmlns="" id="{46AC2089-9925-40D1-9E82-D016CD526AA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350" y="0"/>
            <a:ext cx="1149350" cy="6858000"/>
          </a:xfrm>
          <a:prstGeom prst="rect">
            <a:avLst/>
          </a:prstGeom>
          <a:solidFill>
            <a:srgbClr val="3174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Franklin Gothic Heavy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Heavy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Heavy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Heavy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Heavy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Heavy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Heavy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Heavy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Heavy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latin typeface="Arial" charset="0"/>
            </a:endParaRPr>
          </a:p>
        </p:txBody>
      </p:sp>
      <p:sp>
        <p:nvSpPr>
          <p:cNvPr id="2067" name="Text Box 19">
            <a:extLst>
              <a:ext uri="{FF2B5EF4-FFF2-40B4-BE49-F238E27FC236}">
                <a16:creationId xmlns:a16="http://schemas.microsoft.com/office/drawing/2014/main" xmlns="" id="{6B9C032B-22B7-4179-B725-0D949944DE7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377950" y="90488"/>
            <a:ext cx="75438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5E9EB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jan Pro" pitchFamily="18" charset="0"/>
              </a:rPr>
              <a:t>Riverfront Vision Plan </a:t>
            </a:r>
            <a:br>
              <a:rPr lang="en-US" sz="2800" b="1" dirty="0">
                <a:solidFill>
                  <a:srgbClr val="5E9EB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jan Pro" pitchFamily="18" charset="0"/>
              </a:rPr>
            </a:br>
            <a:r>
              <a:rPr lang="en-US" sz="2800" b="1" dirty="0">
                <a:solidFill>
                  <a:srgbClr val="5E9EB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jan Pro" pitchFamily="18" charset="0"/>
              </a:rPr>
              <a:t>Urban Core Implementation</a:t>
            </a:r>
          </a:p>
        </p:txBody>
      </p:sp>
      <p:pic>
        <p:nvPicPr>
          <p:cNvPr id="1030" name="Picture 20" descr="astorialogo2">
            <a:extLst>
              <a:ext uri="{FF2B5EF4-FFF2-40B4-BE49-F238E27FC236}">
                <a16:creationId xmlns:a16="http://schemas.microsoft.com/office/drawing/2014/main" xmlns="" id="{54C3AF2E-FCA3-424C-977C-132B478E38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169863"/>
            <a:ext cx="6254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Box 21">
            <a:extLst>
              <a:ext uri="{FF2B5EF4-FFF2-40B4-BE49-F238E27FC236}">
                <a16:creationId xmlns:a16="http://schemas.microsoft.com/office/drawing/2014/main" xmlns="" id="{ABA1C1C6-16B8-4EC2-81B8-D09D53C177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80975" y="904875"/>
            <a:ext cx="8001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Heavy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Heavy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Heavy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Heavy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Heavy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Heavy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Heavy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Heavy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Heavy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000" b="1" dirty="0">
                <a:solidFill>
                  <a:schemeClr val="bg1"/>
                </a:solidFill>
                <a:latin typeface="Trajan Pro" pitchFamily="18" charset="0"/>
              </a:rPr>
              <a:t>The City of Astoria, Oregon</a:t>
            </a:r>
            <a:endParaRPr lang="en-US" altLang="en-US" sz="1000" dirty="0">
              <a:solidFill>
                <a:schemeClr val="bg1"/>
              </a:solidFill>
              <a:latin typeface="Trajan Pro" pitchFamily="18" charset="0"/>
            </a:endParaRPr>
          </a:p>
        </p:txBody>
      </p:sp>
      <p:pic>
        <p:nvPicPr>
          <p:cNvPr id="1032" name="Picture 8" descr="APG_chop_smoothed_recolored-04.jpg">
            <a:extLst>
              <a:ext uri="{FF2B5EF4-FFF2-40B4-BE49-F238E27FC236}">
                <a16:creationId xmlns:a16="http://schemas.microsoft.com/office/drawing/2014/main" xmlns="" id="{88767FF1-3F2D-4B00-8EA8-C18EE3C0AF5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991225"/>
            <a:ext cx="512763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TextBox 1">
            <a:extLst>
              <a:ext uri="{FF2B5EF4-FFF2-40B4-BE49-F238E27FC236}">
                <a16:creationId xmlns:a16="http://schemas.microsoft.com/office/drawing/2014/main" xmlns="" id="{7D69A458-6597-458C-AD6C-EC6613C2383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675688" y="6581775"/>
            <a:ext cx="4619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Heavy" panose="020B09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Heavy" panose="020B09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Heavy" panose="020B09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Heavy" panose="020B09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Heavy" panose="020B0903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Heavy" panose="020B0903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Heavy" panose="020B0903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Heavy" panose="020B0903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Heavy" panose="020B0903020102020204" pitchFamily="34" charset="0"/>
              </a:defRPr>
            </a:lvl9pPr>
          </a:lstStyle>
          <a:p>
            <a:pPr algn="r">
              <a:defRPr/>
            </a:pPr>
            <a:fld id="{4EF2496B-7396-47B9-AB2D-BCA267371C1B}" type="slidenum">
              <a:rPr lang="en-US" altLang="en-US" sz="1200" smtClean="0">
                <a:latin typeface="Arial   "/>
              </a:rPr>
              <a:pPr algn="r">
                <a:defRPr/>
              </a:pPr>
              <a:t>‹#›</a:t>
            </a:fld>
            <a:endParaRPr lang="en-US" altLang="en-US" sz="1200">
              <a:latin typeface="Arial   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Myriad Pro Cond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Myriad Pro Cond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Myriad Pro Cond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Myriad Pro Cond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Myriad Pro Cond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Arial Narrow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Arial Narrow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Arial Narrow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1746F"/>
        </a:buClr>
        <a:buFont typeface="Franklin Gothic Medium" panose="020B0603020102020204" pitchFamily="34" charset="0"/>
        <a:buChar char="●"/>
        <a:defRPr sz="2000">
          <a:solidFill>
            <a:schemeClr val="tx1"/>
          </a:solidFill>
          <a:latin typeface="Arial Black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5E9EBD"/>
        </a:buClr>
        <a:buSzPct val="110000"/>
        <a:buFont typeface="Wingdings 2" panose="05020102010507070707" pitchFamily="18" charset="2"/>
        <a:buChar char="¡"/>
        <a:defRPr b="1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ECD18B"/>
        </a:buClr>
        <a:buSzPct val="70000"/>
        <a:buFont typeface="Wingdings" panose="05000000000000000000" pitchFamily="2" charset="2"/>
        <a:buChar char="u"/>
        <a:defRPr sz="1400" b="1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0">
            <a:extLst>
              <a:ext uri="{FF2B5EF4-FFF2-40B4-BE49-F238E27FC236}">
                <a16:creationId xmlns:a16="http://schemas.microsoft.com/office/drawing/2014/main" xmlns="" id="{823281C0-1844-4E66-B5EC-1EB5C7DAB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888" y="5586413"/>
            <a:ext cx="72215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</a:rPr>
              <a:t>City Council Meeting</a:t>
            </a:r>
          </a:p>
        </p:txBody>
      </p:sp>
      <p:sp>
        <p:nvSpPr>
          <p:cNvPr id="4099" name="Text Box 31">
            <a:extLst>
              <a:ext uri="{FF2B5EF4-FFF2-40B4-BE49-F238E27FC236}">
                <a16:creationId xmlns:a16="http://schemas.microsoft.com/office/drawing/2014/main" xmlns="" id="{ECAACFE2-BA01-4571-95EA-C9213A791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888" y="6108700"/>
            <a:ext cx="2967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March 4, 2019</a:t>
            </a:r>
          </a:p>
        </p:txBody>
      </p:sp>
      <p:pic>
        <p:nvPicPr>
          <p:cNvPr id="4100" name="Picture 2">
            <a:extLst>
              <a:ext uri="{FF2B5EF4-FFF2-40B4-BE49-F238E27FC236}">
                <a16:creationId xmlns:a16="http://schemas.microsoft.com/office/drawing/2014/main" xmlns="" id="{0309B379-F5DA-45BD-B233-0AEBAE52E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1519238"/>
            <a:ext cx="6596063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>
            <a:extLst>
              <a:ext uri="{FF2B5EF4-FFF2-40B4-BE49-F238E27FC236}">
                <a16:creationId xmlns:a16="http://schemas.microsoft.com/office/drawing/2014/main" xmlns="" id="{FD4DC8CE-F8DE-43D6-BFFA-C1398EDEB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1331913"/>
            <a:ext cx="639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Franklin Gothic Heavy" panose="020B0903020102020204" pitchFamily="34" charset="0"/>
            </a:endParaRP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xmlns="" id="{38635486-8FF3-4B91-8063-A1A6DFF58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1793875"/>
            <a:ext cx="7550150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ts val="1800"/>
              </a:spcBef>
              <a:buFont typeface="Franklin Gothic Medium" panose="020B0603020102020204" pitchFamily="34" charset="0"/>
              <a:buNone/>
            </a:pPr>
            <a:r>
              <a:rPr lang="en-US" altLang="en-US" dirty="0">
                <a:solidFill>
                  <a:srgbClr val="A50021"/>
                </a:solidFill>
              </a:rPr>
              <a:t>APC Guidance:</a:t>
            </a:r>
          </a:p>
          <a:p>
            <a:pPr marL="342900" indent="-342900">
              <a:spcBef>
                <a:spcPts val="1800"/>
              </a:spcBef>
            </a:pPr>
            <a:r>
              <a:rPr lang="en-US" altLang="en-US" b="1" dirty="0">
                <a:latin typeface="Arial" panose="020B0604020202020204" pitchFamily="34" charset="0"/>
              </a:rPr>
              <a:t>Majority of APC supported proposed standards for piers or walkways next to, </a:t>
            </a:r>
            <a:r>
              <a:rPr lang="en-US" altLang="en-US" b="1" dirty="0" err="1">
                <a:latin typeface="Arial" panose="020B0604020202020204" pitchFamily="34" charset="0"/>
              </a:rPr>
              <a:t>through</a:t>
            </a:r>
            <a:r>
              <a:rPr lang="en-US" altLang="en-US" b="1" dirty="0">
                <a:latin typeface="Arial" panose="020B0604020202020204" pitchFamily="34" charset="0"/>
              </a:rPr>
              <a:t>, or around new overwater buildings</a:t>
            </a:r>
          </a:p>
          <a:p>
            <a:pPr marL="342900" indent="-342900">
              <a:spcBef>
                <a:spcPts val="1800"/>
              </a:spcBef>
            </a:pPr>
            <a:r>
              <a:rPr lang="en-US" altLang="en-US" b="1" dirty="0">
                <a:latin typeface="Arial" panose="020B0604020202020204" pitchFamily="34" charset="0"/>
              </a:rPr>
              <a:t>Extensive discussion at last meeting. One Commissioner wanted access via extended rights-of-way to be the only option.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36F1A4D-E3E8-469E-AED1-45BF33229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1193800"/>
            <a:ext cx="7664450" cy="46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r>
              <a:rPr lang="en-US" altLang="en-US" sz="2400" b="0" kern="0" dirty="0">
                <a:solidFill>
                  <a:schemeClr val="tx1"/>
                </a:solidFill>
                <a:latin typeface="Arial Black" panose="020B0A04020102020204" pitchFamily="34" charset="0"/>
              </a:rPr>
              <a:t>Physical Access to the River (Overwater)</a:t>
            </a:r>
            <a:endParaRPr lang="en-US" alt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3">
            <a:extLst>
              <a:ext uri="{FF2B5EF4-FFF2-40B4-BE49-F238E27FC236}">
                <a16:creationId xmlns:a16="http://schemas.microsoft.com/office/drawing/2014/main" xmlns="" id="{437EE466-DE69-4C7F-B403-56EFD6818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1331913"/>
            <a:ext cx="639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Franklin Gothic Heavy" panose="020B09030201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36F1A4D-E3E8-469E-AED1-45BF33229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1193800"/>
            <a:ext cx="7664450" cy="46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r>
              <a:rPr lang="en-US" altLang="en-US" sz="2400" b="0" kern="0" dirty="0">
                <a:solidFill>
                  <a:schemeClr val="tx1"/>
                </a:solidFill>
                <a:latin typeface="Arial Black" panose="020B0A04020102020204" pitchFamily="34" charset="0"/>
              </a:rPr>
              <a:t>View-related Standards (On-land)</a:t>
            </a:r>
            <a:endParaRPr lang="en-US" alt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xmlns="" id="{2668C92F-657B-4BCE-86F4-E38A39E6A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1793875"/>
            <a:ext cx="7475537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81000" indent="-381000" eaLnBrk="0" hangingPunct="0"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marL="0" indent="0">
              <a:spcBef>
                <a:spcPts val="1800"/>
              </a:spcBef>
              <a:buFont typeface="Franklin Gothic Medium" panose="020B0603020102020204" pitchFamily="34" charset="0"/>
              <a:buNone/>
              <a:defRPr/>
            </a:pPr>
            <a:r>
              <a:rPr lang="en-US" altLang="en-US" b="1" u="sng" dirty="0">
                <a:latin typeface="Arial" panose="020B0604020202020204" pitchFamily="34" charset="0"/>
              </a:rPr>
              <a:t>Building Height</a:t>
            </a:r>
            <a:endParaRPr lang="en-US" altLang="en-US" b="1" dirty="0">
              <a:latin typeface="Arial" panose="020B0604020202020204" pitchFamily="34" charset="0"/>
            </a:endParaRPr>
          </a:p>
          <a:p>
            <a:pPr>
              <a:spcBef>
                <a:spcPts val="180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</a:rPr>
              <a:t>Max. height within 100 ft of River Trail: </a:t>
            </a:r>
            <a:r>
              <a:rPr lang="en-US" altLang="en-US" b="1" dirty="0"/>
              <a:t>28 feet</a:t>
            </a:r>
          </a:p>
          <a:p>
            <a:pPr>
              <a:spcBef>
                <a:spcPts val="180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</a:rPr>
              <a:t>Max. height in other on-land areas: </a:t>
            </a:r>
            <a:r>
              <a:rPr lang="en-US" altLang="en-US" b="1" dirty="0"/>
              <a:t>35 feet</a:t>
            </a:r>
          </a:p>
          <a:p>
            <a:pPr>
              <a:spcBef>
                <a:spcPts val="180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Allow additional height (up to 45 feet) if:</a:t>
            </a:r>
          </a:p>
          <a:p>
            <a:pPr lvl="1">
              <a:spcBef>
                <a:spcPts val="1800"/>
              </a:spcBef>
              <a:defRPr/>
            </a:pPr>
            <a:r>
              <a:rPr lang="en-US" altLang="en-US" b="1" dirty="0"/>
              <a:t>Multifamily development includes affordable housing</a:t>
            </a:r>
          </a:p>
          <a:p>
            <a:pPr lvl="1">
              <a:spcBef>
                <a:spcPts val="1800"/>
              </a:spcBef>
              <a:defRPr/>
            </a:pPr>
            <a:r>
              <a:rPr lang="en-US" altLang="en-US" b="1" dirty="0"/>
              <a:t>Buildings provide a plaza, courtyard, or other pedestrian amenity or public gathering space</a:t>
            </a:r>
            <a:endParaRPr lang="en-US" altLang="en-US" dirty="0">
              <a:solidFill>
                <a:srgbClr val="A5002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3">
            <a:extLst>
              <a:ext uri="{FF2B5EF4-FFF2-40B4-BE49-F238E27FC236}">
                <a16:creationId xmlns:a16="http://schemas.microsoft.com/office/drawing/2014/main" xmlns="" id="{F9D131BB-46D9-4385-B7EE-1AF57D8B8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1331913"/>
            <a:ext cx="639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Franklin Gothic Heavy" panose="020B09030201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36F1A4D-E3E8-469E-AED1-45BF33229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1193800"/>
            <a:ext cx="7664450" cy="46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r>
              <a:rPr lang="en-US" altLang="en-US" sz="2400" b="0" kern="0" dirty="0">
                <a:solidFill>
                  <a:schemeClr val="tx1"/>
                </a:solidFill>
                <a:latin typeface="Arial Black" panose="020B0A04020102020204" pitchFamily="34" charset="0"/>
              </a:rPr>
              <a:t>View-related Standards (On-land)</a:t>
            </a:r>
            <a:endParaRPr lang="en-US" alt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xmlns="" id="{2668C92F-657B-4BCE-86F4-E38A39E6A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1793875"/>
            <a:ext cx="7475537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81000" indent="-381000" eaLnBrk="0" hangingPunct="0"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marL="0" indent="0">
              <a:spcBef>
                <a:spcPts val="1800"/>
              </a:spcBef>
              <a:buFont typeface="Franklin Gothic Medium" panose="020B0603020102020204" pitchFamily="34" charset="0"/>
              <a:buNone/>
              <a:defRPr/>
            </a:pPr>
            <a:r>
              <a:rPr lang="en-US" altLang="en-US" b="1" u="sng" dirty="0">
                <a:latin typeface="Arial" panose="020B0604020202020204" pitchFamily="34" charset="0"/>
              </a:rPr>
              <a:t>Setbacks</a:t>
            </a:r>
            <a:endParaRPr lang="en-US" altLang="en-US" b="1" dirty="0">
              <a:latin typeface="Arial" panose="020B0604020202020204" pitchFamily="34" charset="0"/>
            </a:endParaRPr>
          </a:p>
          <a:p>
            <a:pPr>
              <a:spcBef>
                <a:spcPts val="180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</a:rPr>
              <a:t>Setback along north-south rights-of-way: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70-foot minimum view corridor width</a:t>
            </a:r>
          </a:p>
          <a:p>
            <a:pPr>
              <a:spcBef>
                <a:spcPts val="180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</a:rPr>
              <a:t>Minimum setback adjacent to River Trail: </a:t>
            </a:r>
          </a:p>
          <a:p>
            <a:pPr lvl="1">
              <a:spcBef>
                <a:spcPts val="600"/>
              </a:spcBef>
              <a:defRPr/>
            </a:pPr>
            <a:r>
              <a:rPr lang="en-US" altLang="en-US" dirty="0"/>
              <a:t>10 feet on south side; 20 feet on north side</a:t>
            </a:r>
          </a:p>
          <a:p>
            <a:pPr lvl="1">
              <a:spcBef>
                <a:spcPts val="600"/>
              </a:spcBef>
              <a:defRPr/>
            </a:pPr>
            <a:r>
              <a:rPr lang="en-US" altLang="en-US" dirty="0"/>
              <a:t>Setback area must be landscaped or include pedestrian-oriented amenities</a:t>
            </a:r>
            <a:endParaRPr lang="en-US" i="1" dirty="0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>
            <a:extLst>
              <a:ext uri="{FF2B5EF4-FFF2-40B4-BE49-F238E27FC236}">
                <a16:creationId xmlns:a16="http://schemas.microsoft.com/office/drawing/2014/main" xmlns="" id="{92C3C815-AA1F-4BA9-A33C-DAAAB47FB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1331913"/>
            <a:ext cx="639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Franklin Gothic Heavy" panose="020B09030201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36F1A4D-E3E8-469E-AED1-45BF33229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1193800"/>
            <a:ext cx="7664450" cy="46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r>
              <a:rPr lang="en-US" altLang="en-US" sz="2400" b="0" kern="0" dirty="0">
                <a:solidFill>
                  <a:schemeClr val="tx1"/>
                </a:solidFill>
                <a:latin typeface="Arial Black" panose="020B0A04020102020204" pitchFamily="34" charset="0"/>
              </a:rPr>
              <a:t>View-related Standards (On-land)</a:t>
            </a:r>
            <a:endParaRPr lang="en-US" alt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xmlns="" id="{2668C92F-657B-4BCE-86F4-E38A39E6A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1793875"/>
            <a:ext cx="7475537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81000" indent="-381000" eaLnBrk="0" hangingPunct="0"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marL="0" indent="0">
              <a:spcBef>
                <a:spcPts val="1800"/>
              </a:spcBef>
              <a:buFont typeface="Franklin Gothic Medium" panose="020B0603020102020204" pitchFamily="34" charset="0"/>
              <a:buNone/>
              <a:defRPr/>
            </a:pPr>
            <a:r>
              <a:rPr lang="en-US" altLang="en-US" b="1" u="sng" dirty="0">
                <a:latin typeface="Arial" panose="020B0604020202020204" pitchFamily="34" charset="0"/>
              </a:rPr>
              <a:t>Stepbacks</a:t>
            </a:r>
            <a:r>
              <a:rPr lang="en-US" altLang="en-US" b="1" dirty="0">
                <a:latin typeface="Arial" panose="020B0604020202020204" pitchFamily="34" charset="0"/>
              </a:rPr>
              <a:t> </a:t>
            </a:r>
          </a:p>
          <a:p>
            <a:pPr>
              <a:spcBef>
                <a:spcPts val="180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</a:rPr>
              <a:t>Stepbacks required along both the River Trail and street frontages</a:t>
            </a:r>
          </a:p>
          <a:p>
            <a:pPr>
              <a:spcBef>
                <a:spcPts val="1800"/>
              </a:spcBef>
              <a:defRPr/>
            </a:pPr>
            <a:r>
              <a:rPr lang="en-US" altLang="en-US" b="1" dirty="0">
                <a:latin typeface="Arial   "/>
              </a:rPr>
              <a:t>Stepback above 15 feet or 1 story, whichever is less</a:t>
            </a:r>
          </a:p>
          <a:p>
            <a:pPr>
              <a:spcBef>
                <a:spcPts val="1800"/>
              </a:spcBef>
              <a:defRPr/>
            </a:pPr>
            <a:r>
              <a:rPr lang="en-US" altLang="en-US" b="1" dirty="0">
                <a:latin typeface="Arial   "/>
              </a:rPr>
              <a:t>Minimum stepback depth of 10 feet</a:t>
            </a:r>
          </a:p>
          <a:p>
            <a:pPr>
              <a:spcBef>
                <a:spcPts val="1800"/>
              </a:spcBef>
              <a:defRPr/>
            </a:pPr>
            <a:r>
              <a:rPr lang="en-US" altLang="en-US" b="1" dirty="0">
                <a:latin typeface="Arial   "/>
              </a:rPr>
              <a:t>Balconies and fixed awnings shall not encroach into the stepback area</a:t>
            </a:r>
          </a:p>
          <a:p>
            <a:pPr>
              <a:spcBef>
                <a:spcPts val="1800"/>
              </a:spcBef>
              <a:buFont typeface="+mj-lt"/>
              <a:buAutoNum type="arabicPeriod"/>
              <a:defRPr/>
            </a:pPr>
            <a:endParaRPr lang="en-US" altLang="en-US" sz="180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3">
            <a:extLst>
              <a:ext uri="{FF2B5EF4-FFF2-40B4-BE49-F238E27FC236}">
                <a16:creationId xmlns:a16="http://schemas.microsoft.com/office/drawing/2014/main" xmlns="" id="{D3489556-FDE5-4F7B-990B-EC25AC8A3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1331913"/>
            <a:ext cx="639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Franklin Gothic Heavy" panose="020B09030201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36F1A4D-E3E8-469E-AED1-45BF33229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1193800"/>
            <a:ext cx="7664450" cy="46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r>
              <a:rPr lang="en-US" altLang="en-US" sz="2400" b="0" kern="0" dirty="0">
                <a:solidFill>
                  <a:schemeClr val="tx1"/>
                </a:solidFill>
                <a:latin typeface="Arial Black" panose="020B0A04020102020204" pitchFamily="34" charset="0"/>
              </a:rPr>
              <a:t>View-related Standards (On-land)</a:t>
            </a:r>
            <a:endParaRPr lang="en-US" alt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20" name="Picture 7">
            <a:extLst>
              <a:ext uri="{FF2B5EF4-FFF2-40B4-BE49-F238E27FC236}">
                <a16:creationId xmlns:a16="http://schemas.microsoft.com/office/drawing/2014/main" xmlns="" id="{10654071-C84F-44E7-996C-634A1FF4E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8" y="2349500"/>
            <a:ext cx="7145337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3">
            <a:extLst>
              <a:ext uri="{FF2B5EF4-FFF2-40B4-BE49-F238E27FC236}">
                <a16:creationId xmlns:a16="http://schemas.microsoft.com/office/drawing/2014/main" xmlns="" id="{28E22806-B920-44E7-A579-DFA2B3A45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1793875"/>
            <a:ext cx="7475537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ts val="1800"/>
              </a:spcBef>
              <a:buFont typeface="Franklin Gothic Medium" panose="020B0603020102020204" pitchFamily="34" charset="0"/>
              <a:buNone/>
            </a:pPr>
            <a:r>
              <a:rPr lang="en-US" altLang="en-US" b="1" u="sng">
                <a:latin typeface="Arial" panose="020B0604020202020204" pitchFamily="34" charset="0"/>
              </a:rPr>
              <a:t>Stepbacks</a:t>
            </a:r>
            <a:endParaRPr lang="en-US" altLang="en-US" sz="18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3">
            <a:extLst>
              <a:ext uri="{FF2B5EF4-FFF2-40B4-BE49-F238E27FC236}">
                <a16:creationId xmlns:a16="http://schemas.microsoft.com/office/drawing/2014/main" xmlns="" id="{437EE466-DE69-4C7F-B403-56EFD6818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1331913"/>
            <a:ext cx="639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Franklin Gothic Heavy" panose="020B09030201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36F1A4D-E3E8-469E-AED1-45BF33229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1193800"/>
            <a:ext cx="7664450" cy="46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r>
              <a:rPr lang="en-US" altLang="en-US" sz="2400" b="0" kern="0" dirty="0">
                <a:solidFill>
                  <a:schemeClr val="tx1"/>
                </a:solidFill>
                <a:latin typeface="Arial Black" panose="020B0A04020102020204" pitchFamily="34" charset="0"/>
              </a:rPr>
              <a:t>View-related Standards (On-land)</a:t>
            </a:r>
            <a:endParaRPr lang="en-US" alt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xmlns="" id="{2668C92F-657B-4BCE-86F4-E38A39E6A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1793875"/>
            <a:ext cx="7475537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81000" indent="-381000" eaLnBrk="0" hangingPunct="0"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marL="0" indent="0">
              <a:spcBef>
                <a:spcPts val="1800"/>
              </a:spcBef>
              <a:buNone/>
              <a:defRPr/>
            </a:pPr>
            <a:r>
              <a:rPr lang="en-US" altLang="en-US" dirty="0">
                <a:solidFill>
                  <a:srgbClr val="A50021"/>
                </a:solidFill>
              </a:rPr>
              <a:t>APC Guidance:</a:t>
            </a:r>
          </a:p>
          <a:p>
            <a:pPr>
              <a:spcBef>
                <a:spcPts val="1800"/>
              </a:spcBef>
              <a:defRPr/>
            </a:pPr>
            <a:r>
              <a:rPr lang="en-US" altLang="en-US" b="1" u="sng" dirty="0">
                <a:latin typeface="Arial" panose="020B0604020202020204" pitchFamily="34" charset="0"/>
              </a:rPr>
              <a:t>Building Height</a:t>
            </a:r>
            <a:r>
              <a:rPr lang="en-US" altLang="en-US" b="1" dirty="0">
                <a:latin typeface="Arial" panose="020B0604020202020204" pitchFamily="34" charset="0"/>
              </a:rPr>
              <a:t>: </a:t>
            </a:r>
          </a:p>
          <a:p>
            <a:pPr lvl="1">
              <a:spcBef>
                <a:spcPts val="180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</a:rPr>
              <a:t>Recommendation to reduce building height to 35 feet (from 45 feet allowed in base zones) was per APC suggestion. </a:t>
            </a:r>
          </a:p>
          <a:p>
            <a:pPr lvl="1">
              <a:spcBef>
                <a:spcPts val="180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</a:rPr>
              <a:t>Also suggested allowing additional height for affordable housing or pedestrian amenities.</a:t>
            </a:r>
          </a:p>
          <a:p>
            <a:pPr>
              <a:spcBef>
                <a:spcPts val="1800"/>
              </a:spcBef>
              <a:defRPr/>
            </a:pPr>
            <a:r>
              <a:rPr lang="en-US" altLang="en-US" b="1" u="sng" dirty="0">
                <a:latin typeface="Arial" panose="020B0604020202020204" pitchFamily="34" charset="0"/>
              </a:rPr>
              <a:t>Setbacks</a:t>
            </a:r>
            <a:r>
              <a:rPr lang="en-US" altLang="en-US" b="1" dirty="0">
                <a:latin typeface="Arial" panose="020B0604020202020204" pitchFamily="34" charset="0"/>
              </a:rPr>
              <a:t>: APC supported recommendation</a:t>
            </a:r>
          </a:p>
          <a:p>
            <a:pPr>
              <a:spcBef>
                <a:spcPts val="1800"/>
              </a:spcBef>
              <a:defRPr/>
            </a:pPr>
            <a:r>
              <a:rPr lang="en-US" altLang="en-US" b="1" u="sng" dirty="0">
                <a:latin typeface="Arial" panose="020B0604020202020204" pitchFamily="34" charset="0"/>
              </a:rPr>
              <a:t>Stepbacks</a:t>
            </a:r>
            <a:r>
              <a:rPr lang="en-US" altLang="en-US" b="1" dirty="0">
                <a:latin typeface="Arial" panose="020B0604020202020204" pitchFamily="34" charset="0"/>
              </a:rPr>
              <a:t>: APC mostly supported recommendation (although some did not support requiring stepbacks along north/south streets)</a:t>
            </a:r>
          </a:p>
        </p:txBody>
      </p:sp>
    </p:spTree>
    <p:extLst>
      <p:ext uri="{BB962C8B-B14F-4D97-AF65-F5344CB8AC3E}">
        <p14:creationId xmlns:p14="http://schemas.microsoft.com/office/powerpoint/2010/main" val="68521466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13">
            <a:extLst>
              <a:ext uri="{FF2B5EF4-FFF2-40B4-BE49-F238E27FC236}">
                <a16:creationId xmlns:a16="http://schemas.microsoft.com/office/drawing/2014/main" xmlns="" id="{279693FE-F556-407C-977F-B35EAA53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1331913"/>
            <a:ext cx="6394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Franklin Gothic Heavy" panose="020B09030201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316DE752-A40E-4D4C-86AD-5C5484C09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2388" y="4805363"/>
            <a:ext cx="7664450" cy="181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r>
              <a:rPr lang="en-US" altLang="en-US" sz="2400" b="0" kern="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Draft Amendments #1B</a:t>
            </a:r>
          </a:p>
          <a:p>
            <a:pPr>
              <a:defRPr/>
            </a:pPr>
            <a:r>
              <a:rPr lang="en-US" altLang="en-US" sz="2400" b="0" kern="0" dirty="0">
                <a:latin typeface="Arial Black" panose="020B0A04020102020204" pitchFamily="34" charset="0"/>
                <a:cs typeface="Arial" panose="020B0604020202020204" pitchFamily="34" charset="0"/>
              </a:rPr>
              <a:t>Rezoning and Use Regulations</a:t>
            </a:r>
            <a:endParaRPr lang="en-US" altLang="en-US" sz="2400" b="0" kern="0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916" name="Picture 2">
            <a:extLst>
              <a:ext uri="{FF2B5EF4-FFF2-40B4-BE49-F238E27FC236}">
                <a16:creationId xmlns:a16="http://schemas.microsoft.com/office/drawing/2014/main" xmlns="" id="{A49760B7-088C-42FF-B149-A8CC42100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238" y="1903413"/>
            <a:ext cx="3516312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2">
            <a:extLst>
              <a:ext uri="{FF2B5EF4-FFF2-40B4-BE49-F238E27FC236}">
                <a16:creationId xmlns:a16="http://schemas.microsoft.com/office/drawing/2014/main" xmlns="" id="{224E22AA-B2EB-40A5-8E2E-D064A22E9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" t="-652" b="652"/>
          <a:stretch>
            <a:fillRect/>
          </a:stretch>
        </p:blipFill>
        <p:spPr bwMode="auto">
          <a:xfrm>
            <a:off x="1395413" y="1903413"/>
            <a:ext cx="3881437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3">
            <a:extLst>
              <a:ext uri="{FF2B5EF4-FFF2-40B4-BE49-F238E27FC236}">
                <a16:creationId xmlns:a16="http://schemas.microsoft.com/office/drawing/2014/main" xmlns="" id="{2C5402BC-4049-44F0-812C-8508C07B1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1331913"/>
            <a:ext cx="639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Franklin Gothic Heavy" panose="020B0903020102020204" pitchFamily="34" charset="0"/>
            </a:endParaRPr>
          </a:p>
        </p:txBody>
      </p:sp>
      <p:sp>
        <p:nvSpPr>
          <p:cNvPr id="40963" name="Text Box 4">
            <a:extLst>
              <a:ext uri="{FF2B5EF4-FFF2-40B4-BE49-F238E27FC236}">
                <a16:creationId xmlns:a16="http://schemas.microsoft.com/office/drawing/2014/main" xmlns="" id="{EED29E86-5DEC-4626-87A6-F0B1908E0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1193800"/>
            <a:ext cx="6038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 dirty="0"/>
              <a:t>Current Zoning</a:t>
            </a:r>
          </a:p>
        </p:txBody>
      </p:sp>
      <p:pic>
        <p:nvPicPr>
          <p:cNvPr id="40964" name="Picture 2">
            <a:extLst>
              <a:ext uri="{FF2B5EF4-FFF2-40B4-BE49-F238E27FC236}">
                <a16:creationId xmlns:a16="http://schemas.microsoft.com/office/drawing/2014/main" xmlns="" id="{1ABE9931-9BE5-420F-84C5-43501854C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3" y="1836738"/>
            <a:ext cx="7977187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Box 1">
            <a:extLst>
              <a:ext uri="{FF2B5EF4-FFF2-40B4-BE49-F238E27FC236}">
                <a16:creationId xmlns:a16="http://schemas.microsoft.com/office/drawing/2014/main" xmlns="" id="{3DBE2E8C-0046-4198-B697-0DFAF0BD1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6288" y="2859088"/>
            <a:ext cx="866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latin typeface="Franklin Gothic Heavy" panose="020B0903020102020204" pitchFamily="34" charset="0"/>
              </a:rPr>
              <a:t>C-2</a:t>
            </a:r>
          </a:p>
        </p:txBody>
      </p:sp>
      <p:sp>
        <p:nvSpPr>
          <p:cNvPr id="40966" name="TextBox 6">
            <a:extLst>
              <a:ext uri="{FF2B5EF4-FFF2-40B4-BE49-F238E27FC236}">
                <a16:creationId xmlns:a16="http://schemas.microsoft.com/office/drawing/2014/main" xmlns="" id="{A725A98B-A332-4CCB-9200-7AAAD6BF9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1225" y="3429000"/>
            <a:ext cx="868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latin typeface="Franklin Gothic Heavy" panose="020B0903020102020204" pitchFamily="34" charset="0"/>
              </a:rPr>
              <a:t>S-2A</a:t>
            </a:r>
          </a:p>
        </p:txBody>
      </p:sp>
      <p:sp>
        <p:nvSpPr>
          <p:cNvPr id="40967" name="TextBox 7">
            <a:extLst>
              <a:ext uri="{FF2B5EF4-FFF2-40B4-BE49-F238E27FC236}">
                <a16:creationId xmlns:a16="http://schemas.microsoft.com/office/drawing/2014/main" xmlns="" id="{76518F0F-8EED-4F5B-A947-FC1B4971C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3088" y="3429000"/>
            <a:ext cx="866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latin typeface="Franklin Gothic Heavy" panose="020B0903020102020204" pitchFamily="34" charset="0"/>
              </a:rPr>
              <a:t>C-3</a:t>
            </a:r>
          </a:p>
        </p:txBody>
      </p:sp>
      <p:sp>
        <p:nvSpPr>
          <p:cNvPr id="40968" name="TextBox 8">
            <a:extLst>
              <a:ext uri="{FF2B5EF4-FFF2-40B4-BE49-F238E27FC236}">
                <a16:creationId xmlns:a16="http://schemas.microsoft.com/office/drawing/2014/main" xmlns="" id="{C65ECDFA-E7F6-4790-8389-4E4B606B0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4488" y="4014788"/>
            <a:ext cx="868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latin typeface="Franklin Gothic Heavy" panose="020B0903020102020204" pitchFamily="34" charset="0"/>
              </a:rPr>
              <a:t>C-4</a:t>
            </a:r>
          </a:p>
        </p:txBody>
      </p:sp>
      <p:sp>
        <p:nvSpPr>
          <p:cNvPr id="40969" name="TextBox 9">
            <a:extLst>
              <a:ext uri="{FF2B5EF4-FFF2-40B4-BE49-F238E27FC236}">
                <a16:creationId xmlns:a16="http://schemas.microsoft.com/office/drawing/2014/main" xmlns="" id="{B85670FB-3CF2-4DAD-8E1B-31B73445C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113" y="2320925"/>
            <a:ext cx="868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latin typeface="Franklin Gothic Heavy" panose="020B0903020102020204" pitchFamily="34" charset="0"/>
              </a:rPr>
              <a:t>A-2</a:t>
            </a:r>
          </a:p>
        </p:txBody>
      </p:sp>
      <p:sp>
        <p:nvSpPr>
          <p:cNvPr id="40970" name="TextBox 10">
            <a:extLst>
              <a:ext uri="{FF2B5EF4-FFF2-40B4-BE49-F238E27FC236}">
                <a16:creationId xmlns:a16="http://schemas.microsoft.com/office/drawing/2014/main" xmlns="" id="{B29592FA-776A-4DC0-B19A-D5C408AA7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3641725"/>
            <a:ext cx="866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latin typeface="Franklin Gothic Heavy" panose="020B0903020102020204" pitchFamily="34" charset="0"/>
              </a:rPr>
              <a:t>A-2A</a:t>
            </a: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3">
            <a:extLst>
              <a:ext uri="{FF2B5EF4-FFF2-40B4-BE49-F238E27FC236}">
                <a16:creationId xmlns:a16="http://schemas.microsoft.com/office/drawing/2014/main" xmlns="" id="{5E87622F-D208-4551-AF8E-15C7A218D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1331913"/>
            <a:ext cx="639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Franklin Gothic Heavy" panose="020B09030201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36F1A4D-E3E8-469E-AED1-45BF33229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1193800"/>
            <a:ext cx="7664450" cy="46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r>
              <a:rPr lang="en-US" altLang="en-US" sz="2400" b="0" kern="0" dirty="0">
                <a:solidFill>
                  <a:schemeClr val="tx1"/>
                </a:solidFill>
                <a:latin typeface="Arial Black" panose="020B0A04020102020204" pitchFamily="34" charset="0"/>
              </a:rPr>
              <a:t>Recommended Rezoning</a:t>
            </a:r>
            <a:endParaRPr lang="en-US" alt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204" name="Group 17">
            <a:extLst>
              <a:ext uri="{FF2B5EF4-FFF2-40B4-BE49-F238E27FC236}">
                <a16:creationId xmlns:a16="http://schemas.microsoft.com/office/drawing/2014/main" xmlns="" id="{4DDE06F8-BB60-4A3A-AA4C-E01A4B58FC13}"/>
              </a:ext>
            </a:extLst>
          </p:cNvPr>
          <p:cNvGrpSpPr>
            <a:grpSpLocks/>
          </p:cNvGrpSpPr>
          <p:nvPr/>
        </p:nvGrpSpPr>
        <p:grpSpPr bwMode="auto">
          <a:xfrm>
            <a:off x="1154113" y="1793875"/>
            <a:ext cx="7989887" cy="4411663"/>
            <a:chOff x="0" y="0"/>
            <a:chExt cx="8229600" cy="4544695"/>
          </a:xfrm>
        </p:grpSpPr>
        <p:pic>
          <p:nvPicPr>
            <p:cNvPr id="51205" name="Picture 18">
              <a:extLst>
                <a:ext uri="{FF2B5EF4-FFF2-40B4-BE49-F238E27FC236}">
                  <a16:creationId xmlns:a16="http://schemas.microsoft.com/office/drawing/2014/main" xmlns="" id="{32D56591-1413-406E-A64E-FD88FA7C79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6" t="1762" r="1926" b="29166"/>
            <a:stretch>
              <a:fillRect/>
            </a:stretch>
          </p:blipFill>
          <p:spPr bwMode="auto">
            <a:xfrm>
              <a:off x="0" y="0"/>
              <a:ext cx="8229600" cy="4544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06" name="Text Box 2">
              <a:extLst>
                <a:ext uri="{FF2B5EF4-FFF2-40B4-BE49-F238E27FC236}">
                  <a16:creationId xmlns:a16="http://schemas.microsoft.com/office/drawing/2014/main" xmlns="" id="{3C8AE001-1B62-4065-92E5-B4A892D5C5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6079" y="1067801"/>
              <a:ext cx="1447801" cy="30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31746F"/>
                </a:buClr>
                <a:buFont typeface="Franklin Gothic Medium" panose="020B0603020102020204" pitchFamily="34" charset="0"/>
                <a:buChar char="●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5E9EBD"/>
                </a:buClr>
                <a:buSzPct val="110000"/>
                <a:buFont typeface="Wingdings 2" panose="05020102010507070707" pitchFamily="18" charset="2"/>
                <a:buChar char="¡"/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CD18B"/>
                </a:buClr>
                <a:buSzPct val="70000"/>
                <a:buFont typeface="Wingdings" panose="05000000000000000000" pitchFamily="2" charset="2"/>
                <a:buChar char="u"/>
                <a:defRPr sz="1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bg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bg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lnSpc>
                  <a:spcPts val="1550"/>
                </a:lnSpc>
                <a:spcBef>
                  <a:spcPts val="300"/>
                </a:spcBef>
                <a:spcAft>
                  <a:spcPts val="800"/>
                </a:spcAft>
                <a:buClrTx/>
                <a:buFontTx/>
                <a:buNone/>
              </a:pPr>
              <a:r>
                <a:rPr lang="en-US" altLang="en-US" sz="1800" b="1">
                  <a:latin typeface="Arial   "/>
                  <a:ea typeface="Calibri" panose="020F0502020204030204" pitchFamily="34" charset="0"/>
                  <a:cs typeface="Times New Roman" panose="02020603050405020304" pitchFamily="18" charset="0"/>
                </a:rPr>
                <a:t>C-2 to C-3</a:t>
              </a:r>
              <a:endParaRPr lang="en-US" altLang="en-US" sz="1200">
                <a:latin typeface="Arial   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65D8CDA0-CD2E-4DBA-9FB8-8E3338DBB2B7}"/>
                </a:ext>
              </a:extLst>
            </p:cNvPr>
            <p:cNvSpPr/>
            <p:nvPr/>
          </p:nvSpPr>
          <p:spPr>
            <a:xfrm>
              <a:off x="448025" y="876559"/>
              <a:ext cx="1442183" cy="634524"/>
            </a:xfrm>
            <a:custGeom>
              <a:avLst/>
              <a:gdLst>
                <a:gd name="connsiteX0" fmla="*/ 47502 w 1442852"/>
                <a:gd name="connsiteY0" fmla="*/ 23751 h 635330"/>
                <a:gd name="connsiteX1" fmla="*/ 0 w 1442852"/>
                <a:gd name="connsiteY1" fmla="*/ 540327 h 635330"/>
                <a:gd name="connsiteX2" fmla="*/ 1413164 w 1442852"/>
                <a:gd name="connsiteY2" fmla="*/ 635330 h 635330"/>
                <a:gd name="connsiteX3" fmla="*/ 1442852 w 1442852"/>
                <a:gd name="connsiteY3" fmla="*/ 95003 h 635330"/>
                <a:gd name="connsiteX4" fmla="*/ 546265 w 1442852"/>
                <a:gd name="connsiteY4" fmla="*/ 0 h 635330"/>
                <a:gd name="connsiteX5" fmla="*/ 47502 w 1442852"/>
                <a:gd name="connsiteY5" fmla="*/ 23751 h 635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42852" h="635330">
                  <a:moveTo>
                    <a:pt x="47502" y="23751"/>
                  </a:moveTo>
                  <a:lnTo>
                    <a:pt x="0" y="540327"/>
                  </a:lnTo>
                  <a:lnTo>
                    <a:pt x="1413164" y="635330"/>
                  </a:lnTo>
                  <a:lnTo>
                    <a:pt x="1442852" y="95003"/>
                  </a:lnTo>
                  <a:lnTo>
                    <a:pt x="546265" y="0"/>
                  </a:lnTo>
                  <a:lnTo>
                    <a:pt x="47502" y="23751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7FE7126C-A305-4A6C-ADF8-618B5C01810E}"/>
                </a:ext>
              </a:extLst>
            </p:cNvPr>
            <p:cNvSpPr/>
            <p:nvPr/>
          </p:nvSpPr>
          <p:spPr>
            <a:xfrm>
              <a:off x="2323517" y="1066262"/>
              <a:ext cx="487268" cy="528225"/>
            </a:xfrm>
            <a:custGeom>
              <a:avLst/>
              <a:gdLst>
                <a:gd name="connsiteX0" fmla="*/ 29688 w 486888"/>
                <a:gd name="connsiteY0" fmla="*/ 0 h 528452"/>
                <a:gd name="connsiteX1" fmla="*/ 0 w 486888"/>
                <a:gd name="connsiteY1" fmla="*/ 498764 h 528452"/>
                <a:gd name="connsiteX2" fmla="*/ 463138 w 486888"/>
                <a:gd name="connsiteY2" fmla="*/ 528452 h 528452"/>
                <a:gd name="connsiteX3" fmla="*/ 486888 w 486888"/>
                <a:gd name="connsiteY3" fmla="*/ 53439 h 528452"/>
                <a:gd name="connsiteX4" fmla="*/ 29688 w 486888"/>
                <a:gd name="connsiteY4" fmla="*/ 0 h 528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888" h="528452">
                  <a:moveTo>
                    <a:pt x="29688" y="0"/>
                  </a:moveTo>
                  <a:lnTo>
                    <a:pt x="0" y="498764"/>
                  </a:lnTo>
                  <a:lnTo>
                    <a:pt x="463138" y="528452"/>
                  </a:lnTo>
                  <a:lnTo>
                    <a:pt x="486888" y="53439"/>
                  </a:lnTo>
                  <a:lnTo>
                    <a:pt x="29688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209" name="Text Box 2">
              <a:extLst>
                <a:ext uri="{FF2B5EF4-FFF2-40B4-BE49-F238E27FC236}">
                  <a16:creationId xmlns:a16="http://schemas.microsoft.com/office/drawing/2014/main" xmlns="" id="{EC12F357-61E9-441B-8375-0F2970D162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24100" y="333375"/>
              <a:ext cx="1539262" cy="307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31746F"/>
                </a:buClr>
                <a:buFont typeface="Franklin Gothic Medium" panose="020B0603020102020204" pitchFamily="34" charset="0"/>
                <a:buChar char="●"/>
                <a:defRPr sz="2000"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5E9EBD"/>
                </a:buClr>
                <a:buSzPct val="110000"/>
                <a:buFont typeface="Wingdings 2" panose="05020102010507070707" pitchFamily="18" charset="2"/>
                <a:buChar char="¡"/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CD18B"/>
                </a:buClr>
                <a:buSzPct val="70000"/>
                <a:buFont typeface="Wingdings" panose="05000000000000000000" pitchFamily="2" charset="2"/>
                <a:buChar char="u"/>
                <a:defRPr sz="1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bg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bg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bg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lnSpc>
                  <a:spcPts val="1550"/>
                </a:lnSpc>
                <a:spcBef>
                  <a:spcPts val="300"/>
                </a:spcBef>
                <a:spcAft>
                  <a:spcPts val="800"/>
                </a:spcAft>
                <a:buClrTx/>
                <a:buFontTx/>
                <a:buNone/>
              </a:pPr>
              <a:r>
                <a:rPr lang="en-US" altLang="en-US" sz="1800" b="1">
                  <a:latin typeface="Arial   "/>
                  <a:ea typeface="Calibri" panose="020F0502020204030204" pitchFamily="34" charset="0"/>
                  <a:cs typeface="Times New Roman" panose="02020603050405020304" pitchFamily="18" charset="0"/>
                </a:rPr>
                <a:t>S-2A to C-3</a:t>
              </a:r>
              <a:endParaRPr lang="en-US" altLang="en-US" sz="1200">
                <a:latin typeface="Arial   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xmlns="" id="{FB9A984E-D4D2-4BEF-9FAF-A5FB04F3A271}"/>
                </a:ext>
              </a:extLst>
            </p:cNvPr>
            <p:cNvCxnSpPr/>
            <p:nvPr/>
          </p:nvCxnSpPr>
          <p:spPr>
            <a:xfrm flipH="1">
              <a:off x="2562245" y="637794"/>
              <a:ext cx="284512" cy="67704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B2B14522-C444-42B5-95F6-C6A262484F12}"/>
                </a:ext>
              </a:extLst>
            </p:cNvPr>
            <p:cNvSpPr/>
            <p:nvPr/>
          </p:nvSpPr>
          <p:spPr>
            <a:xfrm>
              <a:off x="2751920" y="1695880"/>
              <a:ext cx="624619" cy="372864"/>
            </a:xfrm>
            <a:custGeom>
              <a:avLst/>
              <a:gdLst>
                <a:gd name="connsiteX0" fmla="*/ 35626 w 623454"/>
                <a:gd name="connsiteY0" fmla="*/ 0 h 374072"/>
                <a:gd name="connsiteX1" fmla="*/ 0 w 623454"/>
                <a:gd name="connsiteY1" fmla="*/ 338446 h 374072"/>
                <a:gd name="connsiteX2" fmla="*/ 623454 w 623454"/>
                <a:gd name="connsiteY2" fmla="*/ 374072 h 374072"/>
                <a:gd name="connsiteX3" fmla="*/ 35626 w 623454"/>
                <a:gd name="connsiteY3" fmla="*/ 0 h 374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3454" h="374072">
                  <a:moveTo>
                    <a:pt x="35626" y="0"/>
                  </a:moveTo>
                  <a:lnTo>
                    <a:pt x="0" y="338446"/>
                  </a:lnTo>
                  <a:lnTo>
                    <a:pt x="623454" y="374072"/>
                  </a:lnTo>
                  <a:lnTo>
                    <a:pt x="35626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Text Box 2">
              <a:extLst>
                <a:ext uri="{FF2B5EF4-FFF2-40B4-BE49-F238E27FC236}">
                  <a16:creationId xmlns:a16="http://schemas.microsoft.com/office/drawing/2014/main" xmlns="" id="{C5358E8E-0AA4-430A-A652-A7F2CDC9A4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8505" y="2508658"/>
              <a:ext cx="1451994" cy="307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ts val="1550"/>
                </a:lnSpc>
                <a:spcBef>
                  <a:spcPts val="300"/>
                </a:spcBef>
                <a:spcAft>
                  <a:spcPts val="800"/>
                </a:spcAft>
                <a:defRPr/>
              </a:pPr>
              <a:r>
                <a:rPr lang="en-US" b="1" dirty="0">
                  <a:latin typeface="Arial   "/>
                  <a:ea typeface="Calibri" panose="020F0502020204030204" pitchFamily="34" charset="0"/>
                  <a:cs typeface="Times New Roman" panose="02020603050405020304" pitchFamily="18" charset="0"/>
                </a:rPr>
                <a:t>C-3 to C-4</a:t>
              </a:r>
              <a:endParaRPr lang="en-US" sz="1150" dirty="0">
                <a:latin typeface="Arial   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xmlns="" id="{498C7000-CDCE-4A85-BF89-F83FBD728205}"/>
                </a:ext>
              </a:extLst>
            </p:cNvPr>
            <p:cNvCxnSpPr/>
            <p:nvPr/>
          </p:nvCxnSpPr>
          <p:spPr>
            <a:xfrm flipV="1">
              <a:off x="2619475" y="1885583"/>
              <a:ext cx="297593" cy="58873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6C675E28-4802-44D6-A929-B42B731CA75B}"/>
                </a:ext>
              </a:extLst>
            </p:cNvPr>
            <p:cNvSpPr/>
            <p:nvPr/>
          </p:nvSpPr>
          <p:spPr>
            <a:xfrm>
              <a:off x="2781353" y="1123500"/>
              <a:ext cx="3906322" cy="1318109"/>
            </a:xfrm>
            <a:custGeom>
              <a:avLst/>
              <a:gdLst>
                <a:gd name="connsiteX0" fmla="*/ 23750 w 3906981"/>
                <a:gd name="connsiteY0" fmla="*/ 0 h 1318161"/>
                <a:gd name="connsiteX1" fmla="*/ 0 w 3906981"/>
                <a:gd name="connsiteY1" fmla="*/ 558141 h 1318161"/>
                <a:gd name="connsiteX2" fmla="*/ 641267 w 3906981"/>
                <a:gd name="connsiteY2" fmla="*/ 961902 h 1318161"/>
                <a:gd name="connsiteX3" fmla="*/ 3230088 w 3906981"/>
                <a:gd name="connsiteY3" fmla="*/ 1151907 h 1318161"/>
                <a:gd name="connsiteX4" fmla="*/ 3901044 w 3906981"/>
                <a:gd name="connsiteY4" fmla="*/ 1318161 h 1318161"/>
                <a:gd name="connsiteX5" fmla="*/ 3906981 w 3906981"/>
                <a:gd name="connsiteY5" fmla="*/ 1145969 h 1318161"/>
                <a:gd name="connsiteX6" fmla="*/ 3265714 w 3906981"/>
                <a:gd name="connsiteY6" fmla="*/ 1015341 h 1318161"/>
                <a:gd name="connsiteX7" fmla="*/ 2006930 w 3906981"/>
                <a:gd name="connsiteY7" fmla="*/ 575954 h 1318161"/>
                <a:gd name="connsiteX8" fmla="*/ 1597231 w 3906981"/>
                <a:gd name="connsiteY8" fmla="*/ 564078 h 1318161"/>
                <a:gd name="connsiteX9" fmla="*/ 902524 w 3906981"/>
                <a:gd name="connsiteY9" fmla="*/ 255320 h 1318161"/>
                <a:gd name="connsiteX10" fmla="*/ 457200 w 3906981"/>
                <a:gd name="connsiteY10" fmla="*/ 83128 h 1318161"/>
                <a:gd name="connsiteX11" fmla="*/ 23750 w 3906981"/>
                <a:gd name="connsiteY11" fmla="*/ 0 h 131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06981" h="1318161">
                  <a:moveTo>
                    <a:pt x="23750" y="0"/>
                  </a:moveTo>
                  <a:lnTo>
                    <a:pt x="0" y="558141"/>
                  </a:lnTo>
                  <a:lnTo>
                    <a:pt x="641267" y="961902"/>
                  </a:lnTo>
                  <a:lnTo>
                    <a:pt x="3230088" y="1151907"/>
                  </a:lnTo>
                  <a:lnTo>
                    <a:pt x="3901044" y="1318161"/>
                  </a:lnTo>
                  <a:lnTo>
                    <a:pt x="3906981" y="1145969"/>
                  </a:lnTo>
                  <a:lnTo>
                    <a:pt x="3265714" y="1015341"/>
                  </a:lnTo>
                  <a:lnTo>
                    <a:pt x="2006930" y="575954"/>
                  </a:lnTo>
                  <a:lnTo>
                    <a:pt x="1597231" y="564078"/>
                  </a:lnTo>
                  <a:lnTo>
                    <a:pt x="902524" y="255320"/>
                  </a:lnTo>
                  <a:lnTo>
                    <a:pt x="457200" y="83128"/>
                  </a:lnTo>
                  <a:lnTo>
                    <a:pt x="23750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Text Box 2">
              <a:extLst>
                <a:ext uri="{FF2B5EF4-FFF2-40B4-BE49-F238E27FC236}">
                  <a16:creationId xmlns:a16="http://schemas.microsoft.com/office/drawing/2014/main" xmlns="" id="{55950B57-B2B2-43DD-8287-7283CCC96F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1188" y="1782554"/>
              <a:ext cx="1483062" cy="307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ts val="1550"/>
                </a:lnSpc>
                <a:spcBef>
                  <a:spcPts val="300"/>
                </a:spcBef>
                <a:spcAft>
                  <a:spcPts val="800"/>
                </a:spcAft>
                <a:defRPr/>
              </a:pPr>
              <a:r>
                <a:rPr lang="en-US" b="1" dirty="0">
                  <a:latin typeface="Arial   "/>
                  <a:ea typeface="Calibri" panose="020F0502020204030204" pitchFamily="34" charset="0"/>
                  <a:cs typeface="Times New Roman" panose="02020603050405020304" pitchFamily="18" charset="0"/>
                </a:rPr>
                <a:t>S-2A to C-4</a:t>
              </a:r>
              <a:endParaRPr lang="en-US" sz="1150" dirty="0">
                <a:latin typeface="Arial   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C3D22463-B23C-480D-BD85-0A3612573F65}"/>
                </a:ext>
              </a:extLst>
            </p:cNvPr>
            <p:cNvSpPr/>
            <p:nvPr/>
          </p:nvSpPr>
          <p:spPr>
            <a:xfrm>
              <a:off x="6686039" y="2248635"/>
              <a:ext cx="690024" cy="397395"/>
            </a:xfrm>
            <a:custGeom>
              <a:avLst/>
              <a:gdLst>
                <a:gd name="connsiteX0" fmla="*/ 0 w 688769"/>
                <a:gd name="connsiteY0" fmla="*/ 0 h 397823"/>
                <a:gd name="connsiteX1" fmla="*/ 23750 w 688769"/>
                <a:gd name="connsiteY1" fmla="*/ 195943 h 397823"/>
                <a:gd name="connsiteX2" fmla="*/ 688769 w 688769"/>
                <a:gd name="connsiteY2" fmla="*/ 397823 h 397823"/>
                <a:gd name="connsiteX3" fmla="*/ 688769 w 688769"/>
                <a:gd name="connsiteY3" fmla="*/ 23751 h 397823"/>
                <a:gd name="connsiteX4" fmla="*/ 0 w 688769"/>
                <a:gd name="connsiteY4" fmla="*/ 0 h 39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769" h="397823">
                  <a:moveTo>
                    <a:pt x="0" y="0"/>
                  </a:moveTo>
                  <a:lnTo>
                    <a:pt x="23750" y="195943"/>
                  </a:lnTo>
                  <a:lnTo>
                    <a:pt x="688769" y="397823"/>
                  </a:lnTo>
                  <a:lnTo>
                    <a:pt x="688769" y="2375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Text Box 2">
              <a:extLst>
                <a:ext uri="{FF2B5EF4-FFF2-40B4-BE49-F238E27FC236}">
                  <a16:creationId xmlns:a16="http://schemas.microsoft.com/office/drawing/2014/main" xmlns="" id="{56615765-06AD-4105-9744-CF992DA9FB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1473" y="1409689"/>
              <a:ext cx="1483062" cy="307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ts val="1550"/>
                </a:lnSpc>
                <a:spcBef>
                  <a:spcPts val="300"/>
                </a:spcBef>
                <a:spcAft>
                  <a:spcPts val="800"/>
                </a:spcAft>
                <a:defRPr/>
              </a:pPr>
              <a:r>
                <a:rPr lang="en-US" b="1" dirty="0">
                  <a:latin typeface="Arial   "/>
                  <a:ea typeface="Calibri" panose="020F0502020204030204" pitchFamily="34" charset="0"/>
                  <a:cs typeface="Times New Roman" panose="02020603050405020304" pitchFamily="18" charset="0"/>
                </a:rPr>
                <a:t>S-2A to C-3</a:t>
              </a:r>
              <a:endParaRPr lang="en-US" sz="1150" dirty="0">
                <a:latin typeface="Arial   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xmlns="" id="{DA405EE9-3E51-4D92-BE80-42A78B96EE80}"/>
                </a:ext>
              </a:extLst>
            </p:cNvPr>
            <p:cNvCxnSpPr/>
            <p:nvPr/>
          </p:nvCxnSpPr>
          <p:spPr>
            <a:xfrm>
              <a:off x="6991808" y="1695880"/>
              <a:ext cx="45784" cy="70648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3">
            <a:extLst>
              <a:ext uri="{FF2B5EF4-FFF2-40B4-BE49-F238E27FC236}">
                <a16:creationId xmlns:a16="http://schemas.microsoft.com/office/drawing/2014/main" xmlns="" id="{E4E8103F-F20F-4A98-BA49-BB55114DC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1331913"/>
            <a:ext cx="639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Franklin Gothic Heavy" panose="020B0903020102020204" pitchFamily="34" charset="0"/>
            </a:endParaRP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xmlns="" id="{7D9579AF-5B7D-402B-AF71-01C1E7D13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1793875"/>
            <a:ext cx="7475537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81000" indent="-381000"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b="1" u="sng" dirty="0">
                <a:latin typeface="Arial   "/>
              </a:rPr>
              <a:t>Prohibit</a:t>
            </a:r>
            <a:r>
              <a:rPr lang="en-US" altLang="en-US" b="1" dirty="0">
                <a:latin typeface="Arial   "/>
              </a:rPr>
              <a:t> in Aquatic Zones:</a:t>
            </a:r>
          </a:p>
          <a:p>
            <a:pPr lvl="1">
              <a:spcBef>
                <a:spcPts val="600"/>
              </a:spcBef>
            </a:pPr>
            <a:r>
              <a:rPr lang="en-US" altLang="en-US" dirty="0"/>
              <a:t>Indoor entertainment (except indoor family entertainment).</a:t>
            </a:r>
          </a:p>
          <a:p>
            <a:pPr lvl="1">
              <a:spcBef>
                <a:spcPts val="600"/>
              </a:spcBef>
            </a:pPr>
            <a:r>
              <a:rPr lang="en-US" altLang="en-US" dirty="0"/>
              <a:t>Hotels/motels (but allow facilities existing prior to adoption of the code to be repaired, replaced, and/or redeveloped with new hotels/motels).</a:t>
            </a:r>
          </a:p>
          <a:p>
            <a:pPr lvl="1">
              <a:spcBef>
                <a:spcPts val="600"/>
              </a:spcBef>
            </a:pPr>
            <a:r>
              <a:rPr lang="en-US" altLang="en-US" dirty="0"/>
              <a:t>Conference center.</a:t>
            </a:r>
          </a:p>
          <a:p>
            <a:pPr lvl="1">
              <a:spcBef>
                <a:spcPts val="600"/>
              </a:spcBef>
            </a:pPr>
            <a:r>
              <a:rPr lang="en-US" altLang="en-US" dirty="0"/>
              <a:t>Fossil fuel and petroleum product terminals.</a:t>
            </a:r>
          </a:p>
          <a:p>
            <a:pPr lvl="1">
              <a:spcBef>
                <a:spcPts val="600"/>
              </a:spcBef>
            </a:pPr>
            <a:r>
              <a:rPr lang="en-US" altLang="en-US" dirty="0"/>
              <a:t>Auto sales and gas stations.</a:t>
            </a:r>
          </a:p>
          <a:p>
            <a:pPr lvl="1">
              <a:spcBef>
                <a:spcPts val="600"/>
              </a:spcBef>
            </a:pPr>
            <a:r>
              <a:rPr lang="en-US" altLang="en-US" dirty="0"/>
              <a:t>Wood processing.</a:t>
            </a:r>
          </a:p>
          <a:p>
            <a:pPr lvl="1">
              <a:spcBef>
                <a:spcPts val="600"/>
              </a:spcBef>
            </a:pPr>
            <a:r>
              <a:rPr lang="en-US" altLang="en-US" dirty="0"/>
              <a:t>Professional, medical offices.</a:t>
            </a:r>
          </a:p>
          <a:p>
            <a:pPr lvl="1">
              <a:spcBef>
                <a:spcPts val="600"/>
              </a:spcBef>
            </a:pPr>
            <a:r>
              <a:rPr lang="en-US" altLang="en-US" dirty="0"/>
              <a:t>Residences (except residences existing prior to adoption of the code to be repaired, replaced, and/or redeveloped with new residences)</a:t>
            </a:r>
          </a:p>
          <a:p>
            <a:pPr>
              <a:spcBef>
                <a:spcPts val="1200"/>
              </a:spcBef>
            </a:pPr>
            <a:r>
              <a:rPr lang="en-US" altLang="en-US" b="1" dirty="0">
                <a:latin typeface="Arial   "/>
              </a:rPr>
              <a:t>Other uses: defer to base zones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36F1A4D-E3E8-469E-AED1-45BF33229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1193800"/>
            <a:ext cx="7664450" cy="46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r>
              <a:rPr lang="en-US" altLang="en-US" sz="2400" b="0" kern="0" dirty="0">
                <a:solidFill>
                  <a:schemeClr val="tx1"/>
                </a:solidFill>
                <a:latin typeface="Arial Black" panose="020B0A04020102020204" pitchFamily="34" charset="0"/>
              </a:rPr>
              <a:t>Overwater Uses</a:t>
            </a:r>
            <a:endParaRPr lang="en-US" alt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3">
            <a:extLst>
              <a:ext uri="{FF2B5EF4-FFF2-40B4-BE49-F238E27FC236}">
                <a16:creationId xmlns:a16="http://schemas.microsoft.com/office/drawing/2014/main" xmlns="" id="{F4FF6E1F-8EA8-4609-AD50-E735EFC04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1331913"/>
            <a:ext cx="6394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Franklin Gothic Heavy" panose="020B09030201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316DE752-A40E-4D4C-86AD-5C5484C09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1193800"/>
            <a:ext cx="7664450" cy="46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r>
              <a:rPr lang="en-US" altLang="en-US" sz="2400" b="0" kern="0" dirty="0">
                <a:solidFill>
                  <a:schemeClr val="tx1"/>
                </a:solidFill>
                <a:latin typeface="Arial Black" panose="020B0A04020102020204" pitchFamily="34" charset="0"/>
              </a:rPr>
              <a:t>Meeting Objectives</a:t>
            </a:r>
            <a:endParaRPr lang="en-US" alt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xmlns="" id="{23C39883-0B6C-40DE-9161-C9684AAEC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1836738"/>
            <a:ext cx="7394575" cy="464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81000" indent="-381000"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b="1" dirty="0">
                <a:latin typeface="Arial" panose="020B0604020202020204" pitchFamily="34" charset="0"/>
              </a:rPr>
              <a:t>Provide overview of draft Urban Core code amendments and Planning Commission guidance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altLang="en-US" dirty="0"/>
              <a:t>Visual &amp; physical access to the river (overwater)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altLang="en-US" dirty="0"/>
              <a:t>View-related development standards (on-land)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altLang="en-US" dirty="0"/>
              <a:t>Permitted uses and related development standards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altLang="en-US" dirty="0"/>
              <a:t>Design standards and guidelines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altLang="en-US" dirty="0"/>
              <a:t>Landscaping standards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b="1" dirty="0">
                <a:latin typeface="Arial" panose="020B0604020202020204" pitchFamily="34" charset="0"/>
              </a:rPr>
              <a:t>Public comments and discussion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3">
            <a:extLst>
              <a:ext uri="{FF2B5EF4-FFF2-40B4-BE49-F238E27FC236}">
                <a16:creationId xmlns:a16="http://schemas.microsoft.com/office/drawing/2014/main" xmlns="" id="{E6C9039A-C444-43F3-A1E1-4C3F2EBC8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1331913"/>
            <a:ext cx="639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Franklin Gothic Heavy" panose="020B0903020102020204" pitchFamily="34" charset="0"/>
            </a:endParaRP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xmlns="" id="{7977B4EF-C61F-470F-B0D3-661FF3533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1793875"/>
            <a:ext cx="7675562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81000" indent="-381000"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b="1" u="sng" dirty="0">
                <a:latin typeface="Arial   "/>
              </a:rPr>
              <a:t>Permit Outright</a:t>
            </a:r>
            <a:r>
              <a:rPr lang="en-US" altLang="en-US" b="1" dirty="0">
                <a:latin typeface="Arial   "/>
              </a:rPr>
              <a:t> in Commercial Zones:</a:t>
            </a:r>
          </a:p>
          <a:p>
            <a:pPr lvl="1">
              <a:spcBef>
                <a:spcPts val="600"/>
              </a:spcBef>
            </a:pPr>
            <a:r>
              <a:rPr lang="en-US" altLang="en-US" dirty="0"/>
              <a:t>Manufacturing or light manufacturing with a retail component.</a:t>
            </a:r>
          </a:p>
          <a:p>
            <a:pPr lvl="1">
              <a:spcBef>
                <a:spcPts val="600"/>
              </a:spcBef>
            </a:pPr>
            <a:r>
              <a:rPr lang="en-US" altLang="en-US" dirty="0"/>
              <a:t>Multi-family dwellings above ground-floor commercial.</a:t>
            </a:r>
          </a:p>
          <a:p>
            <a:pPr lvl="1">
              <a:spcBef>
                <a:spcPts val="600"/>
              </a:spcBef>
            </a:pPr>
            <a:r>
              <a:rPr lang="en-US" altLang="en-US" dirty="0"/>
              <a:t>Existing motels/hotels and their expansion and reconstruction if destroyed.</a:t>
            </a:r>
          </a:p>
          <a:p>
            <a:pPr lvl="1">
              <a:spcBef>
                <a:spcPts val="600"/>
              </a:spcBef>
            </a:pPr>
            <a:r>
              <a:rPr lang="en-US" altLang="en-US" dirty="0"/>
              <a:t>Park and museum.</a:t>
            </a:r>
          </a:p>
          <a:p>
            <a:pPr lvl="1">
              <a:spcBef>
                <a:spcPts val="600"/>
              </a:spcBef>
            </a:pPr>
            <a:r>
              <a:rPr lang="en-US" altLang="en-US" dirty="0"/>
              <a:t>Shoreline stabilization.</a:t>
            </a:r>
          </a:p>
          <a:p>
            <a:pPr lvl="1">
              <a:spcBef>
                <a:spcPts val="600"/>
              </a:spcBef>
            </a:pPr>
            <a:r>
              <a:rPr lang="en-US" altLang="en-US" dirty="0"/>
              <a:t>Small boat building and repair.</a:t>
            </a:r>
          </a:p>
          <a:p>
            <a:pPr lvl="1">
              <a:spcBef>
                <a:spcPts val="600"/>
              </a:spcBef>
            </a:pPr>
            <a:r>
              <a:rPr lang="en-US" altLang="en-US" dirty="0"/>
              <a:t>Navigation aide.</a:t>
            </a:r>
          </a:p>
          <a:p>
            <a:pPr lvl="1">
              <a:spcBef>
                <a:spcPts val="600"/>
              </a:spcBef>
            </a:pPr>
            <a:r>
              <a:rPr lang="en-US" altLang="en-US" dirty="0"/>
              <a:t>Transportation service establishment. </a:t>
            </a:r>
          </a:p>
          <a:p>
            <a:pPr>
              <a:spcBef>
                <a:spcPts val="1200"/>
              </a:spcBef>
            </a:pPr>
            <a:r>
              <a:rPr lang="en-US" altLang="en-US" b="1" u="sng" dirty="0">
                <a:latin typeface="Arial   "/>
              </a:rPr>
              <a:t>Permit as Conditional Uses</a:t>
            </a:r>
            <a:r>
              <a:rPr lang="en-US" altLang="en-US" b="1" dirty="0">
                <a:latin typeface="Arial   "/>
              </a:rPr>
              <a:t>:</a:t>
            </a:r>
          </a:p>
          <a:p>
            <a:pPr lvl="1">
              <a:spcBef>
                <a:spcPts val="1200"/>
              </a:spcBef>
            </a:pPr>
            <a:r>
              <a:rPr lang="en-US" altLang="en-US" dirty="0">
                <a:latin typeface="Arial   "/>
              </a:rPr>
              <a:t>Motel/hotel when parking is located at the rear or interior of the site, screened by the building</a:t>
            </a:r>
            <a:endParaRPr lang="en-US" altLang="en-US" sz="2000" dirty="0">
              <a:latin typeface="Arial   "/>
            </a:endParaRPr>
          </a:p>
          <a:p>
            <a:pPr>
              <a:spcBef>
                <a:spcPts val="1200"/>
              </a:spcBef>
            </a:pPr>
            <a:endParaRPr lang="en-US" altLang="en-US" sz="1800" dirty="0">
              <a:latin typeface="Arial   "/>
            </a:endParaRPr>
          </a:p>
          <a:p>
            <a:pPr lvl="1">
              <a:spcBef>
                <a:spcPts val="1200"/>
              </a:spcBef>
            </a:pPr>
            <a:endParaRPr lang="en-US" altLang="en-US" sz="1400" dirty="0">
              <a:latin typeface="Arial   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36F1A4D-E3E8-469E-AED1-45BF33229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1193800"/>
            <a:ext cx="7664450" cy="46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r>
              <a:rPr lang="en-US" altLang="en-US" sz="2400" b="0" kern="0" dirty="0">
                <a:solidFill>
                  <a:schemeClr val="tx1"/>
                </a:solidFill>
                <a:latin typeface="Arial Black" panose="020B0A04020102020204" pitchFamily="34" charset="0"/>
              </a:rPr>
              <a:t>On-land Uses</a:t>
            </a:r>
            <a:endParaRPr lang="en-US" alt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3">
            <a:extLst>
              <a:ext uri="{FF2B5EF4-FFF2-40B4-BE49-F238E27FC236}">
                <a16:creationId xmlns:a16="http://schemas.microsoft.com/office/drawing/2014/main" xmlns="" id="{2E081D5D-DA0B-4C31-861B-BD2099F8B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1331913"/>
            <a:ext cx="639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Franklin Gothic Heavy" panose="020B0903020102020204" pitchFamily="34" charset="0"/>
            </a:endParaRP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xmlns="" id="{3D1A682B-C7B1-4157-972B-47E9DE444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1793875"/>
            <a:ext cx="7475537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81000" indent="-381000"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>
              <a:defRPr/>
            </a:pPr>
            <a:r>
              <a:rPr lang="en-US" altLang="en-US" b="1" u="sng" dirty="0">
                <a:latin typeface="Arial   "/>
              </a:rPr>
              <a:t>Prohibit</a:t>
            </a:r>
            <a:r>
              <a:rPr lang="en-US" altLang="en-US" b="1" dirty="0">
                <a:latin typeface="Arial   "/>
              </a:rPr>
              <a:t> in Commercial Zones:</a:t>
            </a:r>
          </a:p>
          <a:p>
            <a:pPr>
              <a:spcBef>
                <a:spcPts val="600"/>
              </a:spcBef>
              <a:defRPr/>
            </a:pPr>
            <a:endParaRPr lang="en-US" altLang="en-US" sz="1800" b="1" dirty="0">
              <a:latin typeface="Arial   "/>
            </a:endParaRPr>
          </a:p>
          <a:p>
            <a:pPr>
              <a:spcBef>
                <a:spcPts val="600"/>
              </a:spcBef>
              <a:defRPr/>
            </a:pPr>
            <a:endParaRPr lang="en-US" altLang="en-US" sz="1800" b="1" dirty="0">
              <a:latin typeface="Arial   "/>
            </a:endParaRPr>
          </a:p>
          <a:p>
            <a:pPr>
              <a:spcBef>
                <a:spcPts val="600"/>
              </a:spcBef>
              <a:defRPr/>
            </a:pPr>
            <a:endParaRPr lang="en-US" altLang="en-US" sz="1800" b="1" dirty="0">
              <a:latin typeface="Arial   "/>
            </a:endParaRPr>
          </a:p>
          <a:p>
            <a:pPr>
              <a:spcBef>
                <a:spcPts val="600"/>
              </a:spcBef>
              <a:defRPr/>
            </a:pPr>
            <a:endParaRPr lang="en-US" altLang="en-US" sz="1800" b="1" dirty="0">
              <a:latin typeface="Arial   "/>
            </a:endParaRPr>
          </a:p>
          <a:p>
            <a:pPr>
              <a:spcBef>
                <a:spcPts val="600"/>
              </a:spcBef>
              <a:defRPr/>
            </a:pPr>
            <a:endParaRPr lang="en-US" altLang="en-US" sz="1800" b="1" dirty="0">
              <a:latin typeface="Arial   "/>
            </a:endParaRPr>
          </a:p>
          <a:p>
            <a:pPr>
              <a:spcBef>
                <a:spcPts val="600"/>
              </a:spcBef>
              <a:defRPr/>
            </a:pPr>
            <a:endParaRPr lang="en-US" altLang="en-US" sz="1800" b="1" dirty="0">
              <a:latin typeface="Arial   "/>
            </a:endParaRPr>
          </a:p>
          <a:p>
            <a:pPr>
              <a:spcBef>
                <a:spcPts val="600"/>
              </a:spcBef>
              <a:defRPr/>
            </a:pPr>
            <a:endParaRPr lang="en-US" altLang="en-US" sz="1800" b="1" dirty="0">
              <a:latin typeface="Arial   "/>
            </a:endParaRPr>
          </a:p>
          <a:p>
            <a:pPr>
              <a:spcBef>
                <a:spcPts val="600"/>
              </a:spcBef>
              <a:defRPr/>
            </a:pPr>
            <a:endParaRPr lang="en-US" altLang="en-US" sz="1800" b="1" dirty="0">
              <a:latin typeface="Arial   "/>
            </a:endParaRPr>
          </a:p>
          <a:p>
            <a:pPr>
              <a:spcBef>
                <a:spcPts val="600"/>
              </a:spcBef>
              <a:defRPr/>
            </a:pPr>
            <a:endParaRPr lang="en-US" altLang="en-US" sz="1800" b="1" dirty="0">
              <a:latin typeface="Arial   "/>
            </a:endParaRPr>
          </a:p>
          <a:p>
            <a:pPr marL="0" indent="0">
              <a:spcBef>
                <a:spcPts val="1800"/>
              </a:spcBef>
              <a:buFont typeface="Franklin Gothic Medium" panose="020B0603020102020204" pitchFamily="34" charset="0"/>
              <a:buNone/>
              <a:defRPr/>
            </a:pPr>
            <a:r>
              <a:rPr lang="en-US" altLang="en-US" sz="2400" b="1" dirty="0"/>
              <a:t>Development Standards (On-land)</a:t>
            </a:r>
          </a:p>
          <a:p>
            <a:pPr>
              <a:spcBef>
                <a:spcPts val="600"/>
              </a:spcBef>
              <a:defRPr/>
            </a:pPr>
            <a:r>
              <a:rPr lang="en-US" altLang="en-US" b="1" dirty="0">
                <a:latin typeface="Arial   "/>
              </a:rPr>
              <a:t>Establish maximum gross floor area of 30,000 square feet for commercial uses</a:t>
            </a:r>
          </a:p>
          <a:p>
            <a:pPr>
              <a:spcBef>
                <a:spcPts val="600"/>
              </a:spcBef>
              <a:defRPr/>
            </a:pPr>
            <a:endParaRPr lang="en-US" altLang="en-US" sz="1800" b="1" dirty="0">
              <a:latin typeface="Arial   "/>
            </a:endParaRPr>
          </a:p>
          <a:p>
            <a:pPr>
              <a:spcBef>
                <a:spcPts val="1200"/>
              </a:spcBef>
              <a:defRPr/>
            </a:pPr>
            <a:endParaRPr lang="en-US" altLang="en-US" sz="1800" dirty="0">
              <a:latin typeface="Arial   "/>
            </a:endParaRPr>
          </a:p>
          <a:p>
            <a:pPr lvl="1">
              <a:spcBef>
                <a:spcPts val="1200"/>
              </a:spcBef>
              <a:defRPr/>
            </a:pPr>
            <a:endParaRPr lang="en-US" altLang="en-US" sz="1400" dirty="0">
              <a:latin typeface="Arial   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36F1A4D-E3E8-469E-AED1-45BF33229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1193800"/>
            <a:ext cx="7664450" cy="46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r>
              <a:rPr lang="en-US" altLang="en-US" sz="2400" b="0" kern="0" dirty="0">
                <a:solidFill>
                  <a:schemeClr val="tx1"/>
                </a:solidFill>
                <a:latin typeface="Arial Black" panose="020B0A04020102020204" pitchFamily="34" charset="0"/>
              </a:rPr>
              <a:t>On-land Uses</a:t>
            </a:r>
            <a:endParaRPr lang="en-US" alt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66655398-2FB6-4181-BDB5-7B10780E5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7" y="2144414"/>
            <a:ext cx="7475537" cy="3137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numCol="2"/>
          <a:lstStyle>
            <a:lvl1pPr marL="381000" indent="-381000"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lvl="1">
              <a:spcBef>
                <a:spcPts val="600"/>
              </a:spcBef>
              <a:defRPr/>
            </a:pPr>
            <a:r>
              <a:rPr lang="en-US" altLang="en-US" sz="1600" dirty="0">
                <a:latin typeface="Arial   "/>
              </a:rPr>
              <a:t>Auto sales and services. </a:t>
            </a:r>
          </a:p>
          <a:p>
            <a:pPr lvl="1">
              <a:spcBef>
                <a:spcPts val="600"/>
              </a:spcBef>
              <a:defRPr/>
            </a:pPr>
            <a:r>
              <a:rPr lang="en-US" altLang="en-US" sz="1600" dirty="0">
                <a:latin typeface="Arial   "/>
              </a:rPr>
              <a:t>Gasoline services stations. </a:t>
            </a:r>
          </a:p>
          <a:p>
            <a:pPr lvl="1">
              <a:spcBef>
                <a:spcPts val="600"/>
              </a:spcBef>
              <a:defRPr/>
            </a:pPr>
            <a:r>
              <a:rPr lang="en-US" altLang="en-US" sz="1600" dirty="0">
                <a:latin typeface="Arial   "/>
              </a:rPr>
              <a:t>Manufacturing or light manufacturing </a:t>
            </a:r>
            <a:r>
              <a:rPr lang="en-US" altLang="en-US" sz="1600" u="sng" dirty="0">
                <a:latin typeface="Arial   "/>
              </a:rPr>
              <a:t>without</a:t>
            </a:r>
            <a:r>
              <a:rPr lang="en-US" altLang="en-US" sz="1600" dirty="0">
                <a:latin typeface="Arial   "/>
              </a:rPr>
              <a:t> a retail component. </a:t>
            </a:r>
          </a:p>
          <a:p>
            <a:pPr lvl="1">
              <a:spcBef>
                <a:spcPts val="600"/>
              </a:spcBef>
              <a:defRPr/>
            </a:pPr>
            <a:r>
              <a:rPr lang="en-US" altLang="en-US" sz="1600" dirty="0">
                <a:latin typeface="Arial   "/>
              </a:rPr>
              <a:t>Single-family or two-family dwelling, except above, below or in the rear of first-floor commercial.</a:t>
            </a:r>
          </a:p>
          <a:p>
            <a:pPr lvl="1">
              <a:spcBef>
                <a:spcPts val="600"/>
              </a:spcBef>
              <a:defRPr/>
            </a:pPr>
            <a:r>
              <a:rPr lang="en-US" altLang="en-US" sz="1600" dirty="0">
                <a:latin typeface="Arial   "/>
              </a:rPr>
              <a:t>Animal hospital or kennel.</a:t>
            </a:r>
          </a:p>
          <a:p>
            <a:pPr lvl="1">
              <a:spcBef>
                <a:spcPts val="600"/>
              </a:spcBef>
              <a:defRPr/>
            </a:pPr>
            <a:r>
              <a:rPr lang="en-US" altLang="en-US" sz="1600" dirty="0">
                <a:latin typeface="Arial   "/>
              </a:rPr>
              <a:t>Conference center.</a:t>
            </a:r>
          </a:p>
          <a:p>
            <a:pPr lvl="1">
              <a:spcBef>
                <a:spcPts val="600"/>
              </a:spcBef>
              <a:defRPr/>
            </a:pPr>
            <a:r>
              <a:rPr lang="en-US" altLang="en-US" sz="1600" dirty="0">
                <a:latin typeface="Arial   "/>
              </a:rPr>
              <a:t>Construction service establishment.</a:t>
            </a:r>
          </a:p>
          <a:p>
            <a:pPr lvl="1">
              <a:spcBef>
                <a:spcPts val="600"/>
              </a:spcBef>
              <a:defRPr/>
            </a:pPr>
            <a:r>
              <a:rPr lang="en-US" altLang="en-US" sz="1600" dirty="0">
                <a:latin typeface="Arial   "/>
              </a:rPr>
              <a:t>Drive-through facilities.</a:t>
            </a:r>
          </a:p>
          <a:p>
            <a:pPr lvl="1">
              <a:spcBef>
                <a:spcPts val="600"/>
              </a:spcBef>
              <a:defRPr/>
            </a:pPr>
            <a:r>
              <a:rPr lang="en-US" altLang="en-US" sz="1600" dirty="0">
                <a:latin typeface="Arial   "/>
              </a:rPr>
              <a:t>Hospital.</a:t>
            </a:r>
          </a:p>
          <a:p>
            <a:pPr lvl="1">
              <a:spcBef>
                <a:spcPts val="600"/>
              </a:spcBef>
              <a:defRPr/>
            </a:pPr>
            <a:r>
              <a:rPr lang="en-US" altLang="en-US" sz="1600" dirty="0">
                <a:latin typeface="Arial   "/>
              </a:rPr>
              <a:t>Repair service establishment not allowed as an Outright Use.</a:t>
            </a:r>
          </a:p>
          <a:p>
            <a:pPr lvl="1">
              <a:spcBef>
                <a:spcPts val="600"/>
              </a:spcBef>
              <a:defRPr/>
            </a:pPr>
            <a:r>
              <a:rPr lang="en-US" altLang="en-US" sz="1600" dirty="0">
                <a:latin typeface="Arial   "/>
              </a:rPr>
              <a:t>Transportation service establishment.</a:t>
            </a:r>
          </a:p>
          <a:p>
            <a:pPr lvl="1">
              <a:spcBef>
                <a:spcPts val="600"/>
              </a:spcBef>
              <a:defRPr/>
            </a:pPr>
            <a:r>
              <a:rPr lang="en-US" altLang="en-US" sz="1600" dirty="0">
                <a:latin typeface="Arial   "/>
              </a:rPr>
              <a:t>Wholesale trade or warehouse establishment.</a:t>
            </a: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3">
            <a:extLst>
              <a:ext uri="{FF2B5EF4-FFF2-40B4-BE49-F238E27FC236}">
                <a16:creationId xmlns:a16="http://schemas.microsoft.com/office/drawing/2014/main" xmlns="" id="{FF52B110-BED0-439A-878C-7D92C5A47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1331913"/>
            <a:ext cx="639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Franklin Gothic Heavy" panose="020B09030201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36F1A4D-E3E8-469E-AED1-45BF33229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1193800"/>
            <a:ext cx="7664450" cy="46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r>
              <a:rPr lang="en-US" altLang="en-US" sz="2400" b="0" kern="0" dirty="0">
                <a:solidFill>
                  <a:schemeClr val="tx1"/>
                </a:solidFill>
                <a:latin typeface="Arial Black" panose="020B0A04020102020204" pitchFamily="34" charset="0"/>
              </a:rPr>
              <a:t>Rezoning and Use Regulations</a:t>
            </a:r>
            <a:endParaRPr lang="en-US" alt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DD16F54D-C029-4C99-A32E-665A0300FB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1793875"/>
            <a:ext cx="7675562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81000" indent="-381000" eaLnBrk="0" hangingPunct="0"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marL="0" indent="0">
              <a:spcBef>
                <a:spcPts val="1800"/>
              </a:spcBef>
              <a:buFont typeface="Franklin Gothic Medium" panose="020B0603020102020204" pitchFamily="34" charset="0"/>
              <a:buNone/>
              <a:defRPr/>
            </a:pPr>
            <a:r>
              <a:rPr lang="en-US" altLang="en-US" dirty="0">
                <a:solidFill>
                  <a:srgbClr val="A50021"/>
                </a:solidFill>
              </a:rPr>
              <a:t>APC Guidance:</a:t>
            </a:r>
          </a:p>
          <a:p>
            <a:pPr>
              <a:spcBef>
                <a:spcPts val="180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</a:rPr>
              <a:t>General support for recommendations. </a:t>
            </a:r>
          </a:p>
          <a:p>
            <a:pPr>
              <a:spcBef>
                <a:spcPts val="180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</a:rPr>
              <a:t>Recommendation to prohibit residential uses overwater (except rehabs of existing residential) was per APC suggestion.</a:t>
            </a:r>
          </a:p>
          <a:p>
            <a:pPr>
              <a:spcBef>
                <a:spcPts val="180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</a:rPr>
              <a:t>Mixed opinions on permitting medical and dental offices overwater (recommended to be prohibited).</a:t>
            </a:r>
          </a:p>
          <a:p>
            <a:pPr>
              <a:spcBef>
                <a:spcPts val="180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</a:rPr>
              <a:t>Added permitted uses for Commercial Zones per APC suggestion so as not to lose uses permitted in S-2A zone.</a:t>
            </a: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13">
            <a:extLst>
              <a:ext uri="{FF2B5EF4-FFF2-40B4-BE49-F238E27FC236}">
                <a16:creationId xmlns:a16="http://schemas.microsoft.com/office/drawing/2014/main" xmlns="" id="{176E15CC-B02A-4E9C-876F-01B4E7F7B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1331913"/>
            <a:ext cx="6394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Franklin Gothic Heavy" panose="020B09030201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316DE752-A40E-4D4C-86AD-5C5484C09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2388" y="4805363"/>
            <a:ext cx="7664450" cy="181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r>
              <a:rPr lang="en-US" altLang="en-US" sz="2400" b="0" kern="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Draft Amendments #1C</a:t>
            </a:r>
          </a:p>
          <a:p>
            <a:pPr>
              <a:defRPr/>
            </a:pPr>
            <a:r>
              <a:rPr lang="en-US" altLang="en-US" sz="2400" b="0" kern="0" dirty="0">
                <a:latin typeface="Arial Black" panose="020B0A04020102020204" pitchFamily="34" charset="0"/>
                <a:cs typeface="Arial" panose="020B0604020202020204" pitchFamily="34" charset="0"/>
              </a:rPr>
              <a:t>Design Standards &amp; Guidelines, </a:t>
            </a:r>
          </a:p>
          <a:p>
            <a:pPr>
              <a:defRPr/>
            </a:pPr>
            <a:r>
              <a:rPr lang="en-US" altLang="en-US" sz="2400" b="0" kern="0" dirty="0">
                <a:latin typeface="Arial Black" panose="020B0A04020102020204" pitchFamily="34" charset="0"/>
                <a:cs typeface="Arial" panose="020B0604020202020204" pitchFamily="34" charset="0"/>
              </a:rPr>
              <a:t>Landscape Standards</a:t>
            </a:r>
            <a:endParaRPr lang="en-US" altLang="en-US" sz="2400" b="0" kern="0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44" name="Picture 2">
            <a:extLst>
              <a:ext uri="{FF2B5EF4-FFF2-40B4-BE49-F238E27FC236}">
                <a16:creationId xmlns:a16="http://schemas.microsoft.com/office/drawing/2014/main" xmlns="" id="{BA7F6F19-DFA0-4374-980A-9FFAF51C2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79588"/>
            <a:ext cx="3681413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2">
            <a:extLst>
              <a:ext uri="{FF2B5EF4-FFF2-40B4-BE49-F238E27FC236}">
                <a16:creationId xmlns:a16="http://schemas.microsoft.com/office/drawing/2014/main" xmlns="" id="{CEE7C66B-7E70-4475-B2AF-C159A33B1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1774825"/>
            <a:ext cx="3681413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3">
            <a:extLst>
              <a:ext uri="{FF2B5EF4-FFF2-40B4-BE49-F238E27FC236}">
                <a16:creationId xmlns:a16="http://schemas.microsoft.com/office/drawing/2014/main" xmlns="" id="{5BAE865F-FC72-4AD2-B05E-5F8DF32B9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1331913"/>
            <a:ext cx="639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Franklin Gothic Heavy" panose="020B0903020102020204" pitchFamily="34" charset="0"/>
            </a:endParaRP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xmlns="" id="{B155CB7C-614B-4470-A56D-8953BC0D2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1793875"/>
            <a:ext cx="7475537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81000" indent="-381000"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en-US" altLang="en-US" b="1" dirty="0">
                <a:latin typeface="Arial   "/>
              </a:rPr>
              <a:t>Proposed new standards/guidelines: </a:t>
            </a:r>
            <a:r>
              <a:rPr lang="en-US" altLang="en-US" b="1" i="1" dirty="0">
                <a:latin typeface="Arial   "/>
              </a:rPr>
              <a:t>(these are typical of downtown design standards/guidelines in other cities)</a:t>
            </a:r>
            <a:endParaRPr lang="en-US" altLang="en-US" b="1" dirty="0">
              <a:latin typeface="Arial   "/>
            </a:endParaRPr>
          </a:p>
          <a:p>
            <a:pPr>
              <a:spcBef>
                <a:spcPts val="1800"/>
              </a:spcBef>
            </a:pPr>
            <a:r>
              <a:rPr lang="en-US" altLang="en-US" sz="1800" b="1" dirty="0">
                <a:latin typeface="Arial   "/>
              </a:rPr>
              <a:t>Facade Variation (recess, extension, roofline offset, or similar feature) every 30 feet </a:t>
            </a:r>
          </a:p>
          <a:p>
            <a:pPr>
              <a:spcBef>
                <a:spcPts val="1800"/>
              </a:spcBef>
            </a:pPr>
            <a:r>
              <a:rPr lang="en-US" altLang="en-US" sz="1800" b="1" dirty="0">
                <a:latin typeface="Arial   "/>
              </a:rPr>
              <a:t>Prominent main entry oriented to the sidewalk; design features to distinguish main entry</a:t>
            </a:r>
          </a:p>
          <a:p>
            <a:pPr>
              <a:spcBef>
                <a:spcPts val="1800"/>
              </a:spcBef>
            </a:pPr>
            <a:r>
              <a:rPr lang="en-US" altLang="en-US" sz="1800" b="1" dirty="0">
                <a:latin typeface="Arial   "/>
              </a:rPr>
              <a:t>Distinctive base, middle, and top of building</a:t>
            </a:r>
          </a:p>
          <a:p>
            <a:pPr>
              <a:spcBef>
                <a:spcPts val="1800"/>
              </a:spcBef>
            </a:pPr>
            <a:r>
              <a:rPr lang="en-US" altLang="en-US" sz="1800" b="1" dirty="0">
                <a:latin typeface="Arial   "/>
              </a:rPr>
              <a:t>Parking location to side or rear of buildings </a:t>
            </a:r>
          </a:p>
          <a:p>
            <a:pPr>
              <a:spcBef>
                <a:spcPts val="1800"/>
              </a:spcBef>
            </a:pPr>
            <a:r>
              <a:rPr lang="en-US" altLang="en-US" sz="1800" b="1" dirty="0">
                <a:latin typeface="Arial   "/>
              </a:rPr>
              <a:t>Compatibility with nearby historic buildings</a:t>
            </a:r>
          </a:p>
          <a:p>
            <a:pPr>
              <a:spcBef>
                <a:spcPts val="1800"/>
              </a:spcBef>
            </a:pPr>
            <a:r>
              <a:rPr lang="en-US" altLang="en-US" sz="1800" b="1" dirty="0">
                <a:latin typeface="Arial   "/>
              </a:rPr>
              <a:t>Corner entries or accentuated corners encouraged</a:t>
            </a:r>
          </a:p>
          <a:p>
            <a:pPr>
              <a:spcBef>
                <a:spcPts val="1800"/>
              </a:spcBef>
            </a:pPr>
            <a:r>
              <a:rPr lang="en-US" altLang="en-US" sz="1800" b="1" dirty="0">
                <a:latin typeface="Arial   "/>
              </a:rPr>
              <a:t>Architectural bays encouraged to reflect traditional storefront design</a:t>
            </a:r>
            <a:endParaRPr lang="en-US" altLang="en-US" b="1" dirty="0">
              <a:latin typeface="Arial   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36F1A4D-E3E8-469E-AED1-45BF33229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1193800"/>
            <a:ext cx="7664450" cy="46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r>
              <a:rPr lang="en-US" altLang="en-US" sz="2400" b="0" kern="0" dirty="0">
                <a:solidFill>
                  <a:schemeClr val="tx1"/>
                </a:solidFill>
                <a:latin typeface="Arial Black" panose="020B0A04020102020204" pitchFamily="34" charset="0"/>
              </a:rPr>
              <a:t>Building Style and Form</a:t>
            </a:r>
            <a:endParaRPr lang="en-US" alt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3">
            <a:extLst>
              <a:ext uri="{FF2B5EF4-FFF2-40B4-BE49-F238E27FC236}">
                <a16:creationId xmlns:a16="http://schemas.microsoft.com/office/drawing/2014/main" xmlns="" id="{D30AB9E6-E009-49ED-B8D8-31986E9F1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1331913"/>
            <a:ext cx="639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Franklin Gothic Heavy" panose="020B0903020102020204" pitchFamily="34" charset="0"/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xmlns="" id="{CDEF02EF-AF1C-4824-BCAB-FE8D64089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1793875"/>
            <a:ext cx="7675562" cy="474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81000" indent="-381000"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marL="0" indent="0">
              <a:spcBef>
                <a:spcPts val="1800"/>
              </a:spcBef>
              <a:buNone/>
              <a:defRPr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Largely adapt standards from Bridge Vista Overlay Zone:</a:t>
            </a:r>
          </a:p>
          <a:p>
            <a:pPr>
              <a:spcBef>
                <a:spcPts val="180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Roof Forms &amp; Materials</a:t>
            </a:r>
          </a:p>
          <a:p>
            <a:pPr>
              <a:spcBef>
                <a:spcPts val="180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Doors</a:t>
            </a:r>
          </a:p>
          <a:p>
            <a:pPr>
              <a:spcBef>
                <a:spcPts val="180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Windows</a:t>
            </a:r>
          </a:p>
          <a:p>
            <a:pPr>
              <a:spcBef>
                <a:spcPts val="180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Siding &amp; Wall Treatments</a:t>
            </a:r>
          </a:p>
          <a:p>
            <a:pPr>
              <a:spcBef>
                <a:spcPts val="180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Awnings</a:t>
            </a:r>
          </a:p>
          <a:p>
            <a:pPr>
              <a:spcBef>
                <a:spcPts val="180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Lighting</a:t>
            </a:r>
          </a:p>
          <a:p>
            <a:pPr>
              <a:spcBef>
                <a:spcPts val="180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Signs</a:t>
            </a:r>
          </a:p>
          <a:p>
            <a:pPr>
              <a:spcBef>
                <a:spcPts val="600"/>
              </a:spcBef>
              <a:defRPr/>
            </a:pPr>
            <a:endParaRPr lang="en-US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  <a:defRPr/>
            </a:pPr>
            <a:endParaRPr lang="en-US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800"/>
              </a:spcBef>
              <a:buFont typeface="Franklin Gothic Medium" panose="020B0603020102020204" pitchFamily="34" charset="0"/>
              <a:buNone/>
              <a:defRPr/>
            </a:pPr>
            <a:endParaRPr lang="en-US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800"/>
              </a:spcBef>
              <a:buFont typeface="Franklin Gothic Medium" panose="020B0603020102020204" pitchFamily="34" charset="0"/>
              <a:buNone/>
              <a:defRPr/>
            </a:pPr>
            <a:endParaRPr lang="en-US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Font typeface="Franklin Gothic Medium" panose="020B0603020102020204" pitchFamily="34" charset="0"/>
              <a:buNone/>
              <a:defRPr/>
            </a:pPr>
            <a:endParaRPr lang="en-US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36F1A4D-E3E8-469E-AED1-45BF33229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1193800"/>
            <a:ext cx="7664450" cy="46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r>
              <a:rPr lang="en-US" altLang="en-US" sz="2400" b="0" kern="0" dirty="0">
                <a:solidFill>
                  <a:schemeClr val="tx1"/>
                </a:solidFill>
                <a:latin typeface="Arial Black" panose="020B0A04020102020204" pitchFamily="34" charset="0"/>
              </a:rPr>
              <a:t>Other Design Standards &amp; Guidelines</a:t>
            </a:r>
            <a:endParaRPr lang="en-US" alt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3">
            <a:extLst>
              <a:ext uri="{FF2B5EF4-FFF2-40B4-BE49-F238E27FC236}">
                <a16:creationId xmlns:a16="http://schemas.microsoft.com/office/drawing/2014/main" xmlns="" id="{D30AB9E6-E009-49ED-B8D8-31986E9F1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1331913"/>
            <a:ext cx="639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Franklin Gothic Heavy" panose="020B0903020102020204" pitchFamily="34" charset="0"/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xmlns="" id="{CDEF02EF-AF1C-4824-BCAB-FE8D64089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1793875"/>
            <a:ext cx="7675562" cy="474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81000" indent="-381000"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marL="0" indent="0">
              <a:spcBef>
                <a:spcPts val="1800"/>
              </a:spcBef>
              <a:buNone/>
              <a:defRPr/>
            </a:pPr>
            <a:r>
              <a:rPr lang="en-US" altLang="en-US" dirty="0">
                <a:solidFill>
                  <a:srgbClr val="A50021"/>
                </a:solidFill>
              </a:rPr>
              <a:t>APC Guidance:</a:t>
            </a:r>
            <a:endParaRPr lang="en-US" altLang="en-US" b="1" dirty="0">
              <a:latin typeface="Arial "/>
            </a:endParaRPr>
          </a:p>
          <a:p>
            <a:pPr>
              <a:spcBef>
                <a:spcPts val="180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Supported concepts for new Building Style and Form standards/guidelines, but haven’t reviewed specifics yet.</a:t>
            </a:r>
          </a:p>
          <a:p>
            <a:pPr>
              <a:spcBef>
                <a:spcPts val="180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Generally supported other standards and guidelines. Suggested some changes.</a:t>
            </a:r>
          </a:p>
          <a:p>
            <a:pPr>
              <a:spcBef>
                <a:spcPts val="600"/>
              </a:spcBef>
              <a:defRPr/>
            </a:pPr>
            <a:endParaRPr lang="en-US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  <a:defRPr/>
            </a:pPr>
            <a:endParaRPr lang="en-US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800"/>
              </a:spcBef>
              <a:buFont typeface="Franklin Gothic Medium" panose="020B0603020102020204" pitchFamily="34" charset="0"/>
              <a:buNone/>
              <a:defRPr/>
            </a:pPr>
            <a:endParaRPr lang="en-US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800"/>
              </a:spcBef>
              <a:buFont typeface="Franklin Gothic Medium" panose="020B0603020102020204" pitchFamily="34" charset="0"/>
              <a:buNone/>
              <a:defRPr/>
            </a:pPr>
            <a:endParaRPr lang="en-US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Font typeface="Franklin Gothic Medium" panose="020B0603020102020204" pitchFamily="34" charset="0"/>
              <a:buNone/>
              <a:defRPr/>
            </a:pPr>
            <a:endParaRPr lang="en-US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36F1A4D-E3E8-469E-AED1-45BF33229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1193800"/>
            <a:ext cx="7664450" cy="46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r>
              <a:rPr lang="en-US" altLang="en-US" sz="2400" b="0" kern="0" dirty="0">
                <a:solidFill>
                  <a:schemeClr val="tx1"/>
                </a:solidFill>
                <a:latin typeface="Arial Black" panose="020B0A04020102020204" pitchFamily="34" charset="0"/>
              </a:rPr>
              <a:t>Design Standards &amp; Guidelines</a:t>
            </a:r>
            <a:endParaRPr lang="en-US" alt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842242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3">
            <a:extLst>
              <a:ext uri="{FF2B5EF4-FFF2-40B4-BE49-F238E27FC236}">
                <a16:creationId xmlns:a16="http://schemas.microsoft.com/office/drawing/2014/main" xmlns="" id="{EAFA8567-0FC0-423C-B6FD-81C86AD3E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1331913"/>
            <a:ext cx="639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Franklin Gothic Heavy" panose="020B0903020102020204" pitchFamily="34" charset="0"/>
            </a:endParaRP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xmlns="" id="{6F1E232B-FE64-4733-901D-019B3CD25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1793875"/>
            <a:ext cx="7272337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81000" indent="-381000"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marL="0" indent="0">
              <a:spcBef>
                <a:spcPts val="1800"/>
              </a:spcBef>
              <a:buNone/>
              <a:defRPr/>
            </a:pPr>
            <a:r>
              <a:rPr lang="en-US" altLang="en-US" b="1" dirty="0">
                <a:latin typeface="Arial" panose="020B0604020202020204" pitchFamily="34" charset="0"/>
              </a:rPr>
              <a:t>Adjacent to Marine Drive and parallel rights-of-way (except River Trail):</a:t>
            </a:r>
          </a:p>
          <a:p>
            <a:pPr>
              <a:spcBef>
                <a:spcPts val="180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</a:rPr>
              <a:t>Minimum setback: 0 feet</a:t>
            </a:r>
          </a:p>
          <a:p>
            <a:pPr>
              <a:spcBef>
                <a:spcPts val="180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</a:rPr>
              <a:t>Maximum setback: 5 feet</a:t>
            </a:r>
          </a:p>
          <a:p>
            <a:pPr>
              <a:spcBef>
                <a:spcPts val="180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</a:rPr>
              <a:t>Max. setback may be extended to 20 feet for up to 50%of building facade if used for a walkway, plaza, courtyard, or other pedestrian-oriented amenity or public gathering space</a:t>
            </a:r>
          </a:p>
          <a:p>
            <a:pPr marL="0" indent="0">
              <a:spcBef>
                <a:spcPts val="1800"/>
              </a:spcBef>
              <a:buNone/>
              <a:defRPr/>
            </a:pPr>
            <a:endParaRPr lang="en-US" altLang="en-US" sz="1800" b="1" dirty="0">
              <a:latin typeface="Arial" panose="020B0604020202020204" pitchFamily="34" charset="0"/>
            </a:endParaRPr>
          </a:p>
          <a:p>
            <a:pPr marL="0" indent="0">
              <a:spcBef>
                <a:spcPts val="1800"/>
              </a:spcBef>
              <a:buFont typeface="Franklin Gothic Medium" panose="020B0603020102020204" pitchFamily="34" charset="0"/>
              <a:buNone/>
              <a:defRPr/>
            </a:pPr>
            <a:r>
              <a:rPr lang="en-US" altLang="en-US" sz="2400" dirty="0">
                <a:solidFill>
                  <a:srgbClr val="A50021"/>
                </a:solidFill>
              </a:rPr>
              <a:t>APC Guidance:</a:t>
            </a:r>
            <a:r>
              <a:rPr lang="en-US" altLang="en-US" sz="2400" b="1" dirty="0">
                <a:solidFill>
                  <a:srgbClr val="A50021"/>
                </a:solidFill>
                <a:latin typeface="Arial "/>
              </a:rPr>
              <a:t>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Supported recommendations</a:t>
            </a:r>
          </a:p>
          <a:p>
            <a:pPr marL="0" indent="0">
              <a:spcBef>
                <a:spcPts val="1800"/>
              </a:spcBef>
              <a:buFont typeface="Franklin Gothic Medium" panose="020B0603020102020204" pitchFamily="34" charset="0"/>
              <a:buNone/>
              <a:defRPr/>
            </a:pPr>
            <a:endParaRPr lang="en-US" altLang="en-US" sz="1600" b="1" dirty="0">
              <a:latin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36F1A4D-E3E8-469E-AED1-45BF33229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1193800"/>
            <a:ext cx="7664450" cy="46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r>
              <a:rPr lang="en-US" altLang="en-US" sz="2400" b="0" kern="0" dirty="0">
                <a:solidFill>
                  <a:schemeClr val="tx1"/>
                </a:solidFill>
                <a:latin typeface="Arial Black" panose="020B0A04020102020204" pitchFamily="34" charset="0"/>
              </a:rPr>
              <a:t>Setbacks </a:t>
            </a:r>
            <a:endParaRPr lang="en-US" alt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3">
            <a:extLst>
              <a:ext uri="{FF2B5EF4-FFF2-40B4-BE49-F238E27FC236}">
                <a16:creationId xmlns:a16="http://schemas.microsoft.com/office/drawing/2014/main" xmlns="" id="{4F745F17-2215-49A6-9051-CDBE4319E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1331913"/>
            <a:ext cx="639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Franklin Gothic Heavy" panose="020B0903020102020204" pitchFamily="34" charset="0"/>
            </a:endParaRP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xmlns="" id="{D7CF1418-BBC0-4A92-9CA9-FD3C6D3C4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1793875"/>
            <a:ext cx="7272337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ts val="1800"/>
              </a:spcBef>
              <a:buFont typeface="Franklin Gothic Medium" panose="020B0603020102020204" pitchFamily="34" charset="0"/>
              <a:buNone/>
            </a:pPr>
            <a:r>
              <a:rPr lang="en-US" altLang="en-US" b="1" dirty="0">
                <a:latin typeface="Arial" panose="020B0604020202020204" pitchFamily="34" charset="0"/>
              </a:rPr>
              <a:t>Adapt standards from the Bridge Vista and Civic Greenway Overlay Zones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36F1A4D-E3E8-469E-AED1-45BF33229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1193800"/>
            <a:ext cx="7664450" cy="46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r>
              <a:rPr lang="en-US" altLang="en-US" sz="2400" b="0" kern="0" dirty="0">
                <a:solidFill>
                  <a:schemeClr val="tx1"/>
                </a:solidFill>
                <a:latin typeface="Arial Black" panose="020B0A04020102020204" pitchFamily="34" charset="0"/>
              </a:rPr>
              <a:t>Landscaping</a:t>
            </a:r>
            <a:endParaRPr lang="en-US" alt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781" name="Picture 5">
            <a:extLst>
              <a:ext uri="{FF2B5EF4-FFF2-40B4-BE49-F238E27FC236}">
                <a16:creationId xmlns:a16="http://schemas.microsoft.com/office/drawing/2014/main" xmlns="" id="{5EB8C55F-02AF-4522-8AE6-8AF7BC671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763" y="2671763"/>
            <a:ext cx="5832475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3">
            <a:extLst>
              <a:ext uri="{FF2B5EF4-FFF2-40B4-BE49-F238E27FC236}">
                <a16:creationId xmlns:a16="http://schemas.microsoft.com/office/drawing/2014/main" xmlns="" id="{5AF273E9-2BEB-4E75-B529-11A3C09BB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1331913"/>
            <a:ext cx="639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Franklin Gothic Heavy" panose="020B0903020102020204" pitchFamily="34" charset="0"/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xmlns="" id="{CDEF02EF-AF1C-4824-BCAB-FE8D64089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1793875"/>
            <a:ext cx="7675562" cy="474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81000" indent="-381000"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marL="0" indent="0">
              <a:spcBef>
                <a:spcPts val="1800"/>
              </a:spcBef>
              <a:buFont typeface="Franklin Gothic Medium" panose="020B0603020102020204" pitchFamily="34" charset="0"/>
              <a:buNone/>
              <a:defRPr/>
            </a:pPr>
            <a:r>
              <a:rPr lang="en-US" altLang="en-US" dirty="0">
                <a:solidFill>
                  <a:srgbClr val="A50021"/>
                </a:solidFill>
              </a:rPr>
              <a:t>APC Guidance:</a:t>
            </a:r>
            <a:endParaRPr lang="en-US" altLang="en-US" sz="1800" b="1" dirty="0">
              <a:latin typeface="Arial "/>
            </a:endParaRPr>
          </a:p>
          <a:p>
            <a:pPr>
              <a:spcBef>
                <a:spcPts val="1800"/>
              </a:spcBef>
              <a:defRPr/>
            </a:pPr>
            <a:r>
              <a:rPr lang="en-US" altLang="en-US" b="1" dirty="0">
                <a:latin typeface="Arial   "/>
                <a:cs typeface="Arial" panose="020B0604020202020204" pitchFamily="34" charset="0"/>
              </a:rPr>
              <a:t>General support for recommendations</a:t>
            </a:r>
          </a:p>
          <a:p>
            <a:pPr>
              <a:spcBef>
                <a:spcPts val="1800"/>
              </a:spcBef>
              <a:defRPr/>
            </a:pPr>
            <a:r>
              <a:rPr lang="en-US" altLang="en-US" b="1" dirty="0">
                <a:latin typeface="Arial   "/>
                <a:cs typeface="Arial" panose="020B0604020202020204" pitchFamily="34" charset="0"/>
              </a:rPr>
              <a:t>Suggested clarification for riparian areas south of River Trail</a:t>
            </a:r>
          </a:p>
          <a:p>
            <a:pPr marL="0" indent="0">
              <a:spcBef>
                <a:spcPts val="600"/>
              </a:spcBef>
              <a:buFont typeface="Franklin Gothic Medium" panose="020B0603020102020204" pitchFamily="34" charset="0"/>
              <a:buNone/>
              <a:defRPr/>
            </a:pPr>
            <a:endParaRPr lang="en-US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36F1A4D-E3E8-469E-AED1-45BF33229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1193800"/>
            <a:ext cx="7664450" cy="46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r>
              <a:rPr lang="en-US" altLang="en-US" sz="2400" b="0" kern="0" dirty="0">
                <a:solidFill>
                  <a:schemeClr val="tx1"/>
                </a:solidFill>
                <a:latin typeface="Arial Black" panose="020B0A04020102020204" pitchFamily="34" charset="0"/>
              </a:rPr>
              <a:t>Landscaping</a:t>
            </a:r>
            <a:endParaRPr lang="en-US" alt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>
            <a:extLst>
              <a:ext uri="{FF2B5EF4-FFF2-40B4-BE49-F238E27FC236}">
                <a16:creationId xmlns:a16="http://schemas.microsoft.com/office/drawing/2014/main" xmlns="" id="{CC1A69A3-9120-45B9-AA96-B1C202E2E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1331913"/>
            <a:ext cx="639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Franklin Gothic Heavy" panose="020B0903020102020204" pitchFamily="34" charset="0"/>
            </a:endParaRPr>
          </a:p>
        </p:txBody>
      </p:sp>
      <p:sp>
        <p:nvSpPr>
          <p:cNvPr id="8195" name="Text Box 4">
            <a:extLst>
              <a:ext uri="{FF2B5EF4-FFF2-40B4-BE49-F238E27FC236}">
                <a16:creationId xmlns:a16="http://schemas.microsoft.com/office/drawing/2014/main" xmlns="" id="{E92F9E5D-84E4-417D-A27D-19B158201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1193800"/>
            <a:ext cx="6038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/>
              <a:t>Urban Core Area</a:t>
            </a:r>
          </a:p>
        </p:txBody>
      </p:sp>
      <p:pic>
        <p:nvPicPr>
          <p:cNvPr id="8196" name="Picture 2">
            <a:extLst>
              <a:ext uri="{FF2B5EF4-FFF2-40B4-BE49-F238E27FC236}">
                <a16:creationId xmlns:a16="http://schemas.microsoft.com/office/drawing/2014/main" xmlns="" id="{93E9E8E2-DBA2-4CB2-87AC-08E042E7F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3" y="1836738"/>
            <a:ext cx="7977187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3">
            <a:extLst>
              <a:ext uri="{FF2B5EF4-FFF2-40B4-BE49-F238E27FC236}">
                <a16:creationId xmlns:a16="http://schemas.microsoft.com/office/drawing/2014/main" xmlns="" id="{B41D7960-D90C-44EE-B44F-F64EE1F2B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1331913"/>
            <a:ext cx="6394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Franklin Gothic Heavy" panose="020B0903020102020204" pitchFamily="34" charset="0"/>
            </a:endParaRPr>
          </a:p>
        </p:txBody>
      </p:sp>
      <p:sp>
        <p:nvSpPr>
          <p:cNvPr id="79875" name="Text Box 4">
            <a:extLst>
              <a:ext uri="{FF2B5EF4-FFF2-40B4-BE49-F238E27FC236}">
                <a16:creationId xmlns:a16="http://schemas.microsoft.com/office/drawing/2014/main" xmlns="" id="{12C84ADC-73C2-4758-B83E-D66C4E564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575" y="1190625"/>
            <a:ext cx="7477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/>
              <a:t>Next Steps and Schedule</a:t>
            </a:r>
            <a:endParaRPr lang="en-US" altLang="en-US" sz="2400" b="1">
              <a:solidFill>
                <a:srgbClr val="FF3300"/>
              </a:solidFill>
            </a:endParaRPr>
          </a:p>
        </p:txBody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xmlns="" id="{6AFD9A6F-DEEA-46F6-B3BA-48CA5B03D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0650" y="1781174"/>
            <a:ext cx="7599363" cy="295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81000" indent="-381000"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en-US" altLang="en-US" b="1" dirty="0">
                <a:latin typeface="Arial" panose="020B0604020202020204" pitchFamily="34" charset="0"/>
              </a:rPr>
              <a:t>Draft #2 of Amendments – coordinate with pending Bridge Vista Overlay amendments</a:t>
            </a:r>
          </a:p>
          <a:p>
            <a:pPr>
              <a:spcBef>
                <a:spcPts val="1200"/>
              </a:spcBef>
            </a:pPr>
            <a:r>
              <a:rPr lang="en-US" altLang="en-US" b="1" smtClean="0">
                <a:latin typeface="Arial" panose="020B0604020202020204" pitchFamily="34" charset="0"/>
              </a:rPr>
              <a:t>APC </a:t>
            </a:r>
            <a:r>
              <a:rPr lang="en-US" altLang="en-US" b="1" dirty="0">
                <a:latin typeface="Arial" panose="020B0604020202020204" pitchFamily="34" charset="0"/>
              </a:rPr>
              <a:t>Public Hearing, May 28, 2019 (tentative)</a:t>
            </a:r>
          </a:p>
          <a:p>
            <a:pPr>
              <a:spcBef>
                <a:spcPts val="1200"/>
              </a:spcBef>
            </a:pPr>
            <a:r>
              <a:rPr lang="en-US" altLang="en-US" b="1" dirty="0">
                <a:latin typeface="Arial" panose="020B0604020202020204" pitchFamily="34" charset="0"/>
              </a:rPr>
              <a:t>Draft #3 of Amendments</a:t>
            </a:r>
          </a:p>
          <a:p>
            <a:pPr>
              <a:spcBef>
                <a:spcPts val="1200"/>
              </a:spcBef>
            </a:pPr>
            <a:r>
              <a:rPr lang="en-US" altLang="en-US" b="1" dirty="0">
                <a:latin typeface="Arial" panose="020B0604020202020204" pitchFamily="34" charset="0"/>
              </a:rPr>
              <a:t>City Council Public Hearing, July 1, 2019 (tentative)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3">
            <a:extLst>
              <a:ext uri="{FF2B5EF4-FFF2-40B4-BE49-F238E27FC236}">
                <a16:creationId xmlns:a16="http://schemas.microsoft.com/office/drawing/2014/main" xmlns="" id="{8EC0D6DF-EF54-4986-BA94-0BC8D96E1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1331913"/>
            <a:ext cx="6394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Franklin Gothic Heavy" panose="020B09030201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316DE752-A40E-4D4C-86AD-5C5484C09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2388" y="4805363"/>
            <a:ext cx="7664450" cy="181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r>
              <a:rPr lang="en-US" altLang="en-US" sz="2400" b="0" kern="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Draft Amendments #1</a:t>
            </a:r>
          </a:p>
          <a:p>
            <a:pPr>
              <a:defRPr/>
            </a:pPr>
            <a:r>
              <a:rPr lang="en-US" altLang="en-US" sz="2400" b="0" kern="0" dirty="0">
                <a:latin typeface="Arial Black" panose="020B0A04020102020204" pitchFamily="34" charset="0"/>
                <a:cs typeface="Arial" panose="020B0604020202020204" pitchFamily="34" charset="0"/>
              </a:rPr>
              <a:t>Visual and Physical Access to the River (Overwater),</a:t>
            </a:r>
          </a:p>
          <a:p>
            <a:pPr>
              <a:defRPr/>
            </a:pPr>
            <a:r>
              <a:rPr lang="en-US" altLang="en-US" sz="2400" b="0" kern="0" dirty="0">
                <a:latin typeface="Arial Black" panose="020B0A04020102020204" pitchFamily="34" charset="0"/>
                <a:cs typeface="Arial" panose="020B0604020202020204" pitchFamily="34" charset="0"/>
              </a:rPr>
              <a:t>View-related development standards </a:t>
            </a:r>
          </a:p>
          <a:p>
            <a:pPr>
              <a:defRPr/>
            </a:pPr>
            <a:r>
              <a:rPr lang="en-US" altLang="en-US" sz="2400" b="0" kern="0" dirty="0">
                <a:latin typeface="Arial Black" panose="020B0A04020102020204" pitchFamily="34" charset="0"/>
                <a:cs typeface="Arial" panose="020B0604020202020204" pitchFamily="34" charset="0"/>
              </a:rPr>
              <a:t>(On-land)</a:t>
            </a:r>
          </a:p>
          <a:p>
            <a:pPr>
              <a:defRPr/>
            </a:pPr>
            <a:endParaRPr lang="en-US" altLang="en-US" sz="2400" b="0" kern="0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4" name="Picture 2">
            <a:extLst>
              <a:ext uri="{FF2B5EF4-FFF2-40B4-BE49-F238E27FC236}">
                <a16:creationId xmlns:a16="http://schemas.microsoft.com/office/drawing/2014/main" xmlns="" id="{CDFEC45B-8959-4140-BAA6-F91971862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8" y="1903413"/>
            <a:ext cx="3675062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">
            <a:extLst>
              <a:ext uri="{FF2B5EF4-FFF2-40B4-BE49-F238E27FC236}">
                <a16:creationId xmlns:a16="http://schemas.microsoft.com/office/drawing/2014/main" xmlns="" id="{381EF955-37B4-4066-9A86-DCF975E06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50" y="1903413"/>
            <a:ext cx="3676650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">
            <a:extLst>
              <a:ext uri="{FF2B5EF4-FFF2-40B4-BE49-F238E27FC236}">
                <a16:creationId xmlns:a16="http://schemas.microsoft.com/office/drawing/2014/main" xmlns="" id="{B8B1D7A4-1034-4D2D-9828-57ADFE78E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1331913"/>
            <a:ext cx="639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Franklin Gothic Heavy" panose="020B09030201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D888E821-E0D5-4D1E-B5FE-200260DA6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1793875"/>
            <a:ext cx="7675562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81000" indent="-381000" eaLnBrk="0" hangingPunct="0"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ts val="1800"/>
              </a:spcBef>
              <a:spcAft>
                <a:spcPts val="1200"/>
              </a:spcAft>
              <a:defRPr/>
            </a:pPr>
            <a:r>
              <a:rPr lang="en-US" altLang="en-US" b="1" dirty="0">
                <a:latin typeface="Arial" panose="020B0604020202020204" pitchFamily="34" charset="0"/>
              </a:rPr>
              <a:t>Designate undeveloped sites as “Limitation Areas”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b="1" dirty="0">
                <a:latin typeface="Arial" panose="020B0604020202020204" pitchFamily="34" charset="0"/>
              </a:rPr>
              <a:t>Sites with existing development are “Non-Limitation Areas”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36F1A4D-E3E8-469E-AED1-45BF33229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1193800"/>
            <a:ext cx="7664450" cy="46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r>
              <a:rPr lang="en-US" altLang="en-US" sz="2400" b="0" kern="0" dirty="0">
                <a:solidFill>
                  <a:schemeClr val="tx1"/>
                </a:solidFill>
                <a:latin typeface="Arial Black" panose="020B0A04020102020204" pitchFamily="34" charset="0"/>
              </a:rPr>
              <a:t>Visual Access to the River (Overwater)</a:t>
            </a:r>
            <a:endParaRPr lang="en-US" alt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1" name="Picture 2">
            <a:extLst>
              <a:ext uri="{FF2B5EF4-FFF2-40B4-BE49-F238E27FC236}">
                <a16:creationId xmlns:a16="http://schemas.microsoft.com/office/drawing/2014/main" xmlns="" id="{BBECC4FC-4DC4-4587-8871-F112A7FCA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46438"/>
            <a:ext cx="800100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>
            <a:extLst>
              <a:ext uri="{FF2B5EF4-FFF2-40B4-BE49-F238E27FC236}">
                <a16:creationId xmlns:a16="http://schemas.microsoft.com/office/drawing/2014/main" xmlns="" id="{27D60CE2-1AB1-40CD-85E0-215FDF6F5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1331913"/>
            <a:ext cx="639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Franklin Gothic Heavy" panose="020B09030201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36F1A4D-E3E8-469E-AED1-45BF33229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1193800"/>
            <a:ext cx="7664450" cy="46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r>
              <a:rPr lang="en-US" altLang="en-US" sz="2400" b="0" kern="0" dirty="0">
                <a:solidFill>
                  <a:schemeClr val="tx1"/>
                </a:solidFill>
                <a:latin typeface="Arial Black" panose="020B0A04020102020204" pitchFamily="34" charset="0"/>
              </a:rPr>
              <a:t>Visual Access to the River (Overwater)</a:t>
            </a:r>
            <a:endParaRPr lang="en-US" alt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FA79D502-5EF9-4C45-BAAB-483884B171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353440"/>
              </p:ext>
            </p:extLst>
          </p:nvPr>
        </p:nvGraphicFramePr>
        <p:xfrm>
          <a:off x="1238506" y="2384425"/>
          <a:ext cx="7780082" cy="406125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255979">
                  <a:extLst>
                    <a:ext uri="{9D8B030D-6E8A-4147-A177-3AD203B41FA5}">
                      <a16:colId xmlns:a16="http://schemas.microsoft.com/office/drawing/2014/main" xmlns="" val="2499512217"/>
                    </a:ext>
                  </a:extLst>
                </a:gridCol>
                <a:gridCol w="5524103">
                  <a:extLst>
                    <a:ext uri="{9D8B030D-6E8A-4147-A177-3AD203B41FA5}">
                      <a16:colId xmlns:a16="http://schemas.microsoft.com/office/drawing/2014/main" xmlns="" val="2279891586"/>
                    </a:ext>
                  </a:extLst>
                </a:gridCol>
              </a:tblGrid>
              <a:tr h="64003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Max. Height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 of adjacent riverbank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6" marR="91436" marT="45711" marB="4571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51203078"/>
                  </a:ext>
                </a:extLst>
              </a:tr>
              <a:tr h="150105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Structure Width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Individual building: 60% of parcel width or 150 ft, whichever is less 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buildings on contiguous parcels under same ownership: 60% of combined parcel width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1" marB="4571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60751551"/>
                  </a:ext>
                </a:extLst>
              </a:tr>
              <a:tr h="64003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Building Spacing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Minimum 40-ft view corridor separation between buildings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1" marB="4571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24097891"/>
                  </a:ext>
                </a:extLst>
              </a:tr>
              <a:tr h="64003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Setbacks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Minimum 70-ft view corridor for extended north-south rights-of-way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1" marB="4571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73586517"/>
                  </a:ext>
                </a:extLst>
              </a:tr>
              <a:tr h="64003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Structure Size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4,000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sq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ft max. gross floor area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6" marR="91436" marT="45711" marB="4571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30634779"/>
                  </a:ext>
                </a:extLst>
              </a:tr>
            </a:tbl>
          </a:graphicData>
        </a:graphic>
      </p:graphicFrame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B3E0006D-77BF-4960-A56E-EEDF38C80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1836738"/>
            <a:ext cx="76755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81000" indent="-381000" eaLnBrk="0" hangingPunct="0"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marL="0" indent="0">
              <a:spcBef>
                <a:spcPts val="1800"/>
              </a:spcBef>
              <a:buFont typeface="Franklin Gothic Medium" panose="020B0603020102020204" pitchFamily="34" charset="0"/>
              <a:buNone/>
              <a:defRPr/>
            </a:pPr>
            <a:r>
              <a:rPr lang="en-US" altLang="en-US" b="1" dirty="0"/>
              <a:t>Standards for </a:t>
            </a:r>
            <a:r>
              <a:rPr lang="en-US" altLang="en-US" b="1" u="sng" dirty="0"/>
              <a:t>Limitation Areas</a:t>
            </a:r>
            <a:r>
              <a:rPr lang="en-US" altLang="en-US" b="1" dirty="0"/>
              <a:t>: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>
            <a:extLst>
              <a:ext uri="{FF2B5EF4-FFF2-40B4-BE49-F238E27FC236}">
                <a16:creationId xmlns:a16="http://schemas.microsoft.com/office/drawing/2014/main" xmlns="" id="{27D60CE2-1AB1-40CD-85E0-215FDF6F5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1331913"/>
            <a:ext cx="639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Franklin Gothic Heavy" panose="020B09030201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36F1A4D-E3E8-469E-AED1-45BF33229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1193800"/>
            <a:ext cx="7664450" cy="46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r>
              <a:rPr lang="en-US" altLang="en-US" sz="2400" b="0" kern="0" dirty="0">
                <a:solidFill>
                  <a:schemeClr val="tx1"/>
                </a:solidFill>
                <a:latin typeface="Arial Black" panose="020B0A04020102020204" pitchFamily="34" charset="0"/>
              </a:rPr>
              <a:t>Visual Access to the River (Overwater)</a:t>
            </a:r>
            <a:endParaRPr lang="en-US" alt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B3E0006D-77BF-4960-A56E-EEDF38C80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1836737"/>
            <a:ext cx="7675562" cy="469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81000" indent="-381000" eaLnBrk="0" hangingPunct="0"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marL="0" indent="0">
              <a:spcBef>
                <a:spcPts val="1800"/>
              </a:spcBef>
              <a:buFont typeface="Franklin Gothic Medium" panose="020B0603020102020204" pitchFamily="34" charset="0"/>
              <a:buNone/>
              <a:defRPr/>
            </a:pPr>
            <a:r>
              <a:rPr lang="en-US" altLang="en-US" b="1" dirty="0"/>
              <a:t>Standards for </a:t>
            </a:r>
            <a:r>
              <a:rPr lang="en-US" altLang="en-US" b="1" u="sng" dirty="0"/>
              <a:t>Non-Limitation Areas</a:t>
            </a:r>
            <a:r>
              <a:rPr lang="en-US" altLang="en-US" b="1" dirty="0"/>
              <a:t>:</a:t>
            </a:r>
          </a:p>
          <a:p>
            <a:pPr>
              <a:spcBef>
                <a:spcPts val="180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</a:rPr>
              <a:t>Max. height is 28 feet</a:t>
            </a:r>
          </a:p>
          <a:p>
            <a:pPr>
              <a:spcBef>
                <a:spcPts val="180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</a:rPr>
              <a:t>Up to 35 feet allowed if building width reduced below 60% of parcel width</a:t>
            </a:r>
          </a:p>
          <a:p>
            <a:pPr>
              <a:spcBef>
                <a:spcPts val="180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</a:rPr>
              <a:t>Same standards for building spacing, setbacks, and structure size as Limitation Areas</a:t>
            </a:r>
          </a:p>
        </p:txBody>
      </p:sp>
    </p:spTree>
    <p:extLst>
      <p:ext uri="{BB962C8B-B14F-4D97-AF65-F5344CB8AC3E}">
        <p14:creationId xmlns:p14="http://schemas.microsoft.com/office/powerpoint/2010/main" val="54658795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3">
            <a:extLst>
              <a:ext uri="{FF2B5EF4-FFF2-40B4-BE49-F238E27FC236}">
                <a16:creationId xmlns:a16="http://schemas.microsoft.com/office/drawing/2014/main" xmlns="" id="{C6691FC5-687B-4BB6-A909-9EF75C7DB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1331913"/>
            <a:ext cx="639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Franklin Gothic Heavy" panose="020B09030201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D888E821-E0D5-4D1E-B5FE-200260DA6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1793875"/>
            <a:ext cx="7550150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81000" indent="-381000" eaLnBrk="0" hangingPunct="0"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marL="0" indent="0">
              <a:spcBef>
                <a:spcPts val="1800"/>
              </a:spcBef>
              <a:buFont typeface="Franklin Gothic Medium" panose="020B0603020102020204" pitchFamily="34" charset="0"/>
              <a:buNone/>
              <a:defRPr/>
            </a:pPr>
            <a:r>
              <a:rPr lang="en-US" altLang="en-US" dirty="0">
                <a:solidFill>
                  <a:srgbClr val="A50021"/>
                </a:solidFill>
              </a:rPr>
              <a:t>APC Guidance:</a:t>
            </a:r>
          </a:p>
          <a:p>
            <a:pPr>
              <a:spcBef>
                <a:spcPts val="180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</a:rPr>
              <a:t>Majority support Limitation Areas concept and proposed standards</a:t>
            </a:r>
          </a:p>
          <a:p>
            <a:pPr>
              <a:spcBef>
                <a:spcPts val="1800"/>
              </a:spcBef>
              <a:defRPr/>
            </a:pPr>
            <a:r>
              <a:rPr lang="en-US" b="1" dirty="0">
                <a:latin typeface="Arial" panose="020B0604020202020204" pitchFamily="34" charset="0"/>
              </a:rPr>
              <a:t>Some support allowing somewhat taller buildings in exchange for further restricting building width</a:t>
            </a:r>
            <a:endParaRPr lang="en-US" altLang="en-US" b="1" dirty="0">
              <a:solidFill>
                <a:srgbClr val="A5002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36F1A4D-E3E8-469E-AED1-45BF33229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1193800"/>
            <a:ext cx="7664450" cy="46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r>
              <a:rPr lang="en-US" altLang="en-US" sz="2400" b="0" kern="0" dirty="0">
                <a:solidFill>
                  <a:schemeClr val="tx1"/>
                </a:solidFill>
                <a:latin typeface="Arial Black" panose="020B0A04020102020204" pitchFamily="34" charset="0"/>
              </a:rPr>
              <a:t>Visual Access to the River (Overwater)</a:t>
            </a:r>
            <a:endParaRPr lang="en-US" alt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>
            <a:extLst>
              <a:ext uri="{FF2B5EF4-FFF2-40B4-BE49-F238E27FC236}">
                <a16:creationId xmlns:a16="http://schemas.microsoft.com/office/drawing/2014/main" xmlns="" id="{21AF650C-222C-4203-BFDA-C606D7F4C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1331913"/>
            <a:ext cx="639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Franklin Gothic Heavy" panose="020B09030201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D888E821-E0D5-4D1E-B5FE-200260DA6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1793875"/>
            <a:ext cx="7475537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81000" indent="-381000" eaLnBrk="0" hangingPunct="0"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ts val="180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</a:rPr>
              <a:t>Apply same physical access standards as adopted for Bridge Vista and Civic Greenway areas</a:t>
            </a:r>
          </a:p>
          <a:p>
            <a:pPr>
              <a:spcBef>
                <a:spcPts val="180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</a:rPr>
              <a:t>Three Access Design Options: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36F1A4D-E3E8-469E-AED1-45BF33229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1193800"/>
            <a:ext cx="7664450" cy="46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Myriad Pro Cond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r>
              <a:rPr lang="en-US" altLang="en-US" sz="2400" b="0" kern="0" dirty="0">
                <a:solidFill>
                  <a:schemeClr val="tx1"/>
                </a:solidFill>
                <a:latin typeface="Arial Black" panose="020B0A04020102020204" pitchFamily="34" charset="0"/>
              </a:rPr>
              <a:t>Physical Access to the River (Overwater)</a:t>
            </a:r>
            <a:endParaRPr lang="en-US" alt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81" name="Picture 8">
            <a:extLst>
              <a:ext uri="{FF2B5EF4-FFF2-40B4-BE49-F238E27FC236}">
                <a16:creationId xmlns:a16="http://schemas.microsoft.com/office/drawing/2014/main" xmlns="" id="{8691F8A9-28B2-4716-A0AD-14BEF4DA0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t="7108" r="1933" b="4550"/>
          <a:stretch>
            <a:fillRect/>
          </a:stretch>
        </p:blipFill>
        <p:spPr bwMode="auto">
          <a:xfrm>
            <a:off x="1169988" y="3817938"/>
            <a:ext cx="2586037" cy="161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9">
            <a:extLst>
              <a:ext uri="{FF2B5EF4-FFF2-40B4-BE49-F238E27FC236}">
                <a16:creationId xmlns:a16="http://schemas.microsoft.com/office/drawing/2014/main" xmlns="" id="{AEC91C86-FB18-4E51-9B66-3B99718D9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" t="4947" r="710" b="5135"/>
          <a:stretch>
            <a:fillRect/>
          </a:stretch>
        </p:blipFill>
        <p:spPr bwMode="auto">
          <a:xfrm>
            <a:off x="3870325" y="3810000"/>
            <a:ext cx="2586038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0">
            <a:extLst>
              <a:ext uri="{FF2B5EF4-FFF2-40B4-BE49-F238E27FC236}">
                <a16:creationId xmlns:a16="http://schemas.microsoft.com/office/drawing/2014/main" xmlns="" id="{22353ACB-9513-4DD4-B1A0-1E5A20D20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" r="3133"/>
          <a:stretch>
            <a:fillRect/>
          </a:stretch>
        </p:blipFill>
        <p:spPr bwMode="auto">
          <a:xfrm>
            <a:off x="6570663" y="3805238"/>
            <a:ext cx="2573337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extBox 1">
            <a:extLst>
              <a:ext uri="{FF2B5EF4-FFF2-40B4-BE49-F238E27FC236}">
                <a16:creationId xmlns:a16="http://schemas.microsoft.com/office/drawing/2014/main" xmlns="" id="{A6D131E4-0D98-4C3B-837D-EE4925A30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3314700"/>
            <a:ext cx="2586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Mid-site access</a:t>
            </a: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85" name="TextBox 10">
            <a:extLst>
              <a:ext uri="{FF2B5EF4-FFF2-40B4-BE49-F238E27FC236}">
                <a16:creationId xmlns:a16="http://schemas.microsoft.com/office/drawing/2014/main" xmlns="" id="{DDA8D7E2-49B6-4C3A-884E-90A46EA4B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0663" y="3314700"/>
            <a:ext cx="2573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River Trail Extension</a:t>
            </a: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86" name="TextBox 11">
            <a:extLst>
              <a:ext uri="{FF2B5EF4-FFF2-40B4-BE49-F238E27FC236}">
                <a16:creationId xmlns:a16="http://schemas.microsoft.com/office/drawing/2014/main" xmlns="" id="{FC3DE312-2AF5-4474-8AC2-16C7BF69E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0325" y="3314700"/>
            <a:ext cx="2586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746F"/>
              </a:buClr>
              <a:buFont typeface="Franklin Gothic Medium" panose="020B0603020102020204" pitchFamily="34" charset="0"/>
              <a:buChar char="●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E9EBD"/>
              </a:buClr>
              <a:buSzPct val="110000"/>
              <a:buFont typeface="Wingdings 2" panose="05020102010507070707" pitchFamily="18" charset="2"/>
              <a:buChar char="¡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CD18B"/>
              </a:buClr>
              <a:buSzPct val="70000"/>
              <a:buFont typeface="Wingdings" panose="05000000000000000000" pitchFamily="2" charset="2"/>
              <a:buChar char="u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Viewpoints</a:t>
            </a: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9351</TotalTime>
  <Words>1270</Words>
  <Application>Microsoft Office PowerPoint</Application>
  <PresentationFormat>On-screen Show (4:3)</PresentationFormat>
  <Paragraphs>229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Arial</vt:lpstr>
      <vt:lpstr>Arial </vt:lpstr>
      <vt:lpstr>Arial   </vt:lpstr>
      <vt:lpstr>Arial Black</vt:lpstr>
      <vt:lpstr>Arial Narrow</vt:lpstr>
      <vt:lpstr>Calibri</vt:lpstr>
      <vt:lpstr>Franklin Gothic Heavy</vt:lpstr>
      <vt:lpstr>Franklin Gothic Medium</vt:lpstr>
      <vt:lpstr>Myriad Pro Cond</vt:lpstr>
      <vt:lpstr>Symbol</vt:lpstr>
      <vt:lpstr>Times New Roman</vt:lpstr>
      <vt:lpstr>Trajan Pro</vt:lpstr>
      <vt:lpstr>Wingdings</vt:lpstr>
      <vt:lpstr>Wingdings 2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SERA Architects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eden</dc:creator>
  <cp:lastModifiedBy>Jennifer Benoit</cp:lastModifiedBy>
  <cp:revision>667</cp:revision>
  <dcterms:created xsi:type="dcterms:W3CDTF">2007-03-01T17:44:03Z</dcterms:created>
  <dcterms:modified xsi:type="dcterms:W3CDTF">2019-03-05T23:16:35Z</dcterms:modified>
</cp:coreProperties>
</file>